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21" r:id="rId2"/>
  </p:sldMasterIdLst>
  <p:notesMasterIdLst>
    <p:notesMasterId r:id="rId34"/>
  </p:notesMasterIdLst>
  <p:sldIdLst>
    <p:sldId id="256" r:id="rId3"/>
    <p:sldId id="327" r:id="rId4"/>
    <p:sldId id="745" r:id="rId5"/>
    <p:sldId id="2147377830" r:id="rId6"/>
    <p:sldId id="2147377832" r:id="rId7"/>
    <p:sldId id="3885" r:id="rId8"/>
    <p:sldId id="2147377831" r:id="rId9"/>
    <p:sldId id="2147377838" r:id="rId10"/>
    <p:sldId id="2147377833" r:id="rId11"/>
    <p:sldId id="2147377821" r:id="rId12"/>
    <p:sldId id="2147377834" r:id="rId13"/>
    <p:sldId id="2147377820" r:id="rId14"/>
    <p:sldId id="2147377819" r:id="rId15"/>
    <p:sldId id="2147377823" r:id="rId16"/>
    <p:sldId id="2147377826" r:id="rId17"/>
    <p:sldId id="2147377835" r:id="rId18"/>
    <p:sldId id="2147377817" r:id="rId19"/>
    <p:sldId id="2147377836" r:id="rId20"/>
    <p:sldId id="2147377828" r:id="rId21"/>
    <p:sldId id="2102" r:id="rId22"/>
    <p:sldId id="3886" r:id="rId23"/>
    <p:sldId id="3900" r:id="rId24"/>
    <p:sldId id="2147377840" r:id="rId25"/>
    <p:sldId id="2147377839" r:id="rId26"/>
    <p:sldId id="3887" r:id="rId27"/>
    <p:sldId id="3893" r:id="rId28"/>
    <p:sldId id="2147377829" r:id="rId29"/>
    <p:sldId id="4573" r:id="rId30"/>
    <p:sldId id="3895" r:id="rId31"/>
    <p:sldId id="3880" r:id="rId32"/>
    <p:sldId id="268" r:id="rId33"/>
  </p:sldIdLst>
  <p:sldSz cx="12192000" cy="6858000"/>
  <p:notesSz cx="7010400" cy="92964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39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27"/>
  </p:normalViewPr>
  <p:slideViewPr>
    <p:cSldViewPr snapToGrid="0" snapToObjects="1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svg"/><Relationship Id="rId1" Type="http://schemas.openxmlformats.org/officeDocument/2006/relationships/image" Target="../media/image127.png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svg"/><Relationship Id="rId1" Type="http://schemas.openxmlformats.org/officeDocument/2006/relationships/image" Target="../media/image135.png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4" Type="http://schemas.openxmlformats.org/officeDocument/2006/relationships/image" Target="../media/image138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image" Target="../media/image14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svg"/><Relationship Id="rId1" Type="http://schemas.openxmlformats.org/officeDocument/2006/relationships/image" Target="../media/image127.png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svg"/><Relationship Id="rId1" Type="http://schemas.openxmlformats.org/officeDocument/2006/relationships/image" Target="../media/image135.png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4" Type="http://schemas.openxmlformats.org/officeDocument/2006/relationships/image" Target="../media/image138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image" Target="../media/image1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BEEA1-9329-4254-BBDE-595639ED24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AD5C17-22F1-4C41-958C-667A86F1C7A4}">
      <dgm:prSet custT="1"/>
      <dgm:spPr/>
      <dgm:t>
        <a:bodyPr/>
        <a:lstStyle/>
        <a:p>
          <a:r>
            <a:rPr lang="en-GB" sz="3600"/>
            <a:t>Product Availability and Economics</a:t>
          </a:r>
          <a:endParaRPr lang="en-US" sz="3600"/>
        </a:p>
      </dgm:t>
    </dgm:pt>
    <dgm:pt modelId="{80F925CF-38E7-4515-B28E-AAB9603162E8}" type="parTrans" cxnId="{8641D622-BF68-46D9-8941-49EADFA17A8A}">
      <dgm:prSet/>
      <dgm:spPr/>
      <dgm:t>
        <a:bodyPr/>
        <a:lstStyle/>
        <a:p>
          <a:endParaRPr lang="en-US" sz="3200"/>
        </a:p>
      </dgm:t>
    </dgm:pt>
    <dgm:pt modelId="{00CFFA2A-A6A4-4C4F-99D3-895FDC145581}" type="sibTrans" cxnId="{8641D622-BF68-46D9-8941-49EADFA17A8A}">
      <dgm:prSet/>
      <dgm:spPr/>
      <dgm:t>
        <a:bodyPr/>
        <a:lstStyle/>
        <a:p>
          <a:endParaRPr lang="en-US" sz="3200"/>
        </a:p>
      </dgm:t>
    </dgm:pt>
    <dgm:pt modelId="{93F51B93-1559-4434-84B7-17DCFF00A56F}">
      <dgm:prSet custT="1"/>
      <dgm:spPr/>
      <dgm:t>
        <a:bodyPr/>
        <a:lstStyle/>
        <a:p>
          <a:r>
            <a:rPr lang="en-GB" sz="3600"/>
            <a:t>Overcoming Safety Concerns</a:t>
          </a:r>
          <a:endParaRPr lang="en-US" sz="3600"/>
        </a:p>
      </dgm:t>
    </dgm:pt>
    <dgm:pt modelId="{3CAB7CC4-ABDB-4EC0-8E84-85DB7C90EAEF}" type="parTrans" cxnId="{78FAEB1A-235F-4729-9310-8696C221E9AF}">
      <dgm:prSet/>
      <dgm:spPr/>
      <dgm:t>
        <a:bodyPr/>
        <a:lstStyle/>
        <a:p>
          <a:endParaRPr lang="en-US" sz="3200"/>
        </a:p>
      </dgm:t>
    </dgm:pt>
    <dgm:pt modelId="{503C06ED-6ED8-4BDE-91C6-E4EE635A5C2E}" type="sibTrans" cxnId="{78FAEB1A-235F-4729-9310-8696C221E9AF}">
      <dgm:prSet/>
      <dgm:spPr/>
      <dgm:t>
        <a:bodyPr/>
        <a:lstStyle/>
        <a:p>
          <a:endParaRPr lang="en-US" sz="3200"/>
        </a:p>
      </dgm:t>
    </dgm:pt>
    <dgm:pt modelId="{F2A6340F-264B-4CE9-AD6C-5D0187D7113F}">
      <dgm:prSet custT="1"/>
      <dgm:spPr/>
      <dgm:t>
        <a:bodyPr/>
        <a:lstStyle/>
        <a:p>
          <a:r>
            <a:rPr lang="en-GB" sz="3600"/>
            <a:t>Well-Documented Performance History</a:t>
          </a:r>
          <a:endParaRPr lang="en-US" sz="3600"/>
        </a:p>
      </dgm:t>
    </dgm:pt>
    <dgm:pt modelId="{DCA10246-303F-4D26-AB25-0F96536577D3}" type="parTrans" cxnId="{1AC41E72-3295-44AF-A877-A62A6E0694A3}">
      <dgm:prSet/>
      <dgm:spPr/>
      <dgm:t>
        <a:bodyPr/>
        <a:lstStyle/>
        <a:p>
          <a:endParaRPr lang="en-US" sz="3200"/>
        </a:p>
      </dgm:t>
    </dgm:pt>
    <dgm:pt modelId="{2CF219B1-FF31-4C32-BC72-21901F547974}" type="sibTrans" cxnId="{1AC41E72-3295-44AF-A877-A62A6E0694A3}">
      <dgm:prSet/>
      <dgm:spPr/>
      <dgm:t>
        <a:bodyPr/>
        <a:lstStyle/>
        <a:p>
          <a:endParaRPr lang="en-US" sz="3200"/>
        </a:p>
      </dgm:t>
    </dgm:pt>
    <dgm:pt modelId="{6CAAB81E-D308-4F9C-BCCD-1DD5D54D7863}">
      <dgm:prSet custT="1"/>
      <dgm:spPr/>
      <dgm:t>
        <a:bodyPr/>
        <a:lstStyle/>
        <a:p>
          <a:r>
            <a:rPr lang="en-GB" sz="3600"/>
            <a:t>Sales and Service Support</a:t>
          </a:r>
          <a:endParaRPr lang="en-US" sz="3600"/>
        </a:p>
      </dgm:t>
    </dgm:pt>
    <dgm:pt modelId="{E7344534-1E16-4BCC-8822-C0C6463491E5}" type="parTrans" cxnId="{C90D7F49-D87D-4678-9702-90B7A7540987}">
      <dgm:prSet/>
      <dgm:spPr/>
      <dgm:t>
        <a:bodyPr/>
        <a:lstStyle/>
        <a:p>
          <a:endParaRPr lang="en-US" sz="3200"/>
        </a:p>
      </dgm:t>
    </dgm:pt>
    <dgm:pt modelId="{9084E168-24EA-4F2B-A9AE-87E1CB332095}" type="sibTrans" cxnId="{C90D7F49-D87D-4678-9702-90B7A7540987}">
      <dgm:prSet/>
      <dgm:spPr/>
      <dgm:t>
        <a:bodyPr/>
        <a:lstStyle/>
        <a:p>
          <a:endParaRPr lang="en-US" sz="3200"/>
        </a:p>
      </dgm:t>
    </dgm:pt>
    <dgm:pt modelId="{D58AFD2B-ED74-4D2E-B893-42385FEF6BD4}" type="pres">
      <dgm:prSet presAssocID="{92CBEEA1-9329-4254-BBDE-595639ED249C}" presName="root" presStyleCnt="0">
        <dgm:presLayoutVars>
          <dgm:dir/>
          <dgm:resizeHandles val="exact"/>
        </dgm:presLayoutVars>
      </dgm:prSet>
      <dgm:spPr/>
    </dgm:pt>
    <dgm:pt modelId="{A35FC2C7-5B1A-4D1B-AF0E-6D25F496D289}" type="pres">
      <dgm:prSet presAssocID="{97AD5C17-22F1-4C41-958C-667A86F1C7A4}" presName="compNode" presStyleCnt="0"/>
      <dgm:spPr/>
    </dgm:pt>
    <dgm:pt modelId="{6F5B0FC7-C31D-4C53-911E-31961855C87F}" type="pres">
      <dgm:prSet presAssocID="{97AD5C17-22F1-4C41-958C-667A86F1C7A4}" presName="bgRect" presStyleLbl="bgShp" presStyleIdx="0" presStyleCnt="4"/>
      <dgm:spPr/>
    </dgm:pt>
    <dgm:pt modelId="{1D8B8539-BD45-4DD5-ACD3-4A2CBD3F7F6D}" type="pres">
      <dgm:prSet presAssocID="{97AD5C17-22F1-4C41-958C-667A86F1C7A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5A986953-5297-47E5-884D-C187D7D25A58}" type="pres">
      <dgm:prSet presAssocID="{97AD5C17-22F1-4C41-958C-667A86F1C7A4}" presName="spaceRect" presStyleCnt="0"/>
      <dgm:spPr/>
    </dgm:pt>
    <dgm:pt modelId="{276CDE70-6991-43A7-91F0-18287E2A0C3A}" type="pres">
      <dgm:prSet presAssocID="{97AD5C17-22F1-4C41-958C-667A86F1C7A4}" presName="parTx" presStyleLbl="revTx" presStyleIdx="0" presStyleCnt="4">
        <dgm:presLayoutVars>
          <dgm:chMax val="0"/>
          <dgm:chPref val="0"/>
        </dgm:presLayoutVars>
      </dgm:prSet>
      <dgm:spPr/>
    </dgm:pt>
    <dgm:pt modelId="{FFDEB2A6-D6BD-4AFC-A26B-0109541ADD37}" type="pres">
      <dgm:prSet presAssocID="{00CFFA2A-A6A4-4C4F-99D3-895FDC145581}" presName="sibTrans" presStyleCnt="0"/>
      <dgm:spPr/>
    </dgm:pt>
    <dgm:pt modelId="{0E6C54EB-FB0B-43D2-BDB5-E88EE1C88E55}" type="pres">
      <dgm:prSet presAssocID="{93F51B93-1559-4434-84B7-17DCFF00A56F}" presName="compNode" presStyleCnt="0"/>
      <dgm:spPr/>
    </dgm:pt>
    <dgm:pt modelId="{03CDE22B-F6E3-4EC4-926F-F21F79AA1480}" type="pres">
      <dgm:prSet presAssocID="{93F51B93-1559-4434-84B7-17DCFF00A56F}" presName="bgRect" presStyleLbl="bgShp" presStyleIdx="1" presStyleCnt="4"/>
      <dgm:spPr/>
    </dgm:pt>
    <dgm:pt modelId="{638470C2-E484-484D-A957-0467561BA1A4}" type="pres">
      <dgm:prSet presAssocID="{93F51B93-1559-4434-84B7-17DCFF00A5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CF96EFC-8515-440A-8524-A9E188F22E8A}" type="pres">
      <dgm:prSet presAssocID="{93F51B93-1559-4434-84B7-17DCFF00A56F}" presName="spaceRect" presStyleCnt="0"/>
      <dgm:spPr/>
    </dgm:pt>
    <dgm:pt modelId="{D190066F-2C2E-42FF-BEBF-33929C736F79}" type="pres">
      <dgm:prSet presAssocID="{93F51B93-1559-4434-84B7-17DCFF00A56F}" presName="parTx" presStyleLbl="revTx" presStyleIdx="1" presStyleCnt="4">
        <dgm:presLayoutVars>
          <dgm:chMax val="0"/>
          <dgm:chPref val="0"/>
        </dgm:presLayoutVars>
      </dgm:prSet>
      <dgm:spPr/>
    </dgm:pt>
    <dgm:pt modelId="{8CDD0D6B-EE09-4EA9-ABA7-AE5CA23B3BA1}" type="pres">
      <dgm:prSet presAssocID="{503C06ED-6ED8-4BDE-91C6-E4EE635A5C2E}" presName="sibTrans" presStyleCnt="0"/>
      <dgm:spPr/>
    </dgm:pt>
    <dgm:pt modelId="{40AA233C-1BF7-4703-9BCF-590AC60CF3A2}" type="pres">
      <dgm:prSet presAssocID="{F2A6340F-264B-4CE9-AD6C-5D0187D7113F}" presName="compNode" presStyleCnt="0"/>
      <dgm:spPr/>
    </dgm:pt>
    <dgm:pt modelId="{E8A447CC-C4FB-479B-9705-50087A727A41}" type="pres">
      <dgm:prSet presAssocID="{F2A6340F-264B-4CE9-AD6C-5D0187D7113F}" presName="bgRect" presStyleLbl="bgShp" presStyleIdx="2" presStyleCnt="4"/>
      <dgm:spPr/>
    </dgm:pt>
    <dgm:pt modelId="{326CAE40-A090-41FD-A824-3D4AC3B91CC4}" type="pres">
      <dgm:prSet presAssocID="{F2A6340F-264B-4CE9-AD6C-5D0187D711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74CF9B8-179A-48D2-896E-77B74DBB6B46}" type="pres">
      <dgm:prSet presAssocID="{F2A6340F-264B-4CE9-AD6C-5D0187D7113F}" presName="spaceRect" presStyleCnt="0"/>
      <dgm:spPr/>
    </dgm:pt>
    <dgm:pt modelId="{360B55BC-8E03-4547-A0AD-610E14DD1133}" type="pres">
      <dgm:prSet presAssocID="{F2A6340F-264B-4CE9-AD6C-5D0187D7113F}" presName="parTx" presStyleLbl="revTx" presStyleIdx="2" presStyleCnt="4">
        <dgm:presLayoutVars>
          <dgm:chMax val="0"/>
          <dgm:chPref val="0"/>
        </dgm:presLayoutVars>
      </dgm:prSet>
      <dgm:spPr/>
    </dgm:pt>
    <dgm:pt modelId="{9DBD6AC1-FDDB-4F40-9AEE-E835F0B4BE74}" type="pres">
      <dgm:prSet presAssocID="{2CF219B1-FF31-4C32-BC72-21901F547974}" presName="sibTrans" presStyleCnt="0"/>
      <dgm:spPr/>
    </dgm:pt>
    <dgm:pt modelId="{5167862E-7CB9-4405-8D83-0D483D6CDEEE}" type="pres">
      <dgm:prSet presAssocID="{6CAAB81E-D308-4F9C-BCCD-1DD5D54D7863}" presName="compNode" presStyleCnt="0"/>
      <dgm:spPr/>
    </dgm:pt>
    <dgm:pt modelId="{D44948EF-6DFF-4EB2-9389-EA1FB261490B}" type="pres">
      <dgm:prSet presAssocID="{6CAAB81E-D308-4F9C-BCCD-1DD5D54D7863}" presName="bgRect" presStyleLbl="bgShp" presStyleIdx="3" presStyleCnt="4"/>
      <dgm:spPr/>
    </dgm:pt>
    <dgm:pt modelId="{3E018020-6EC6-4B7C-AFCD-0E758A80349F}" type="pres">
      <dgm:prSet presAssocID="{6CAAB81E-D308-4F9C-BCCD-1DD5D54D78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D38032A-A388-4F05-B977-06FD259F447F}" type="pres">
      <dgm:prSet presAssocID="{6CAAB81E-D308-4F9C-BCCD-1DD5D54D7863}" presName="spaceRect" presStyleCnt="0"/>
      <dgm:spPr/>
    </dgm:pt>
    <dgm:pt modelId="{C62A813B-6379-4A9C-9A58-61987637896B}" type="pres">
      <dgm:prSet presAssocID="{6CAAB81E-D308-4F9C-BCCD-1DD5D54D78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8FAEB1A-235F-4729-9310-8696C221E9AF}" srcId="{92CBEEA1-9329-4254-BBDE-595639ED249C}" destId="{93F51B93-1559-4434-84B7-17DCFF00A56F}" srcOrd="1" destOrd="0" parTransId="{3CAB7CC4-ABDB-4EC0-8E84-85DB7C90EAEF}" sibTransId="{503C06ED-6ED8-4BDE-91C6-E4EE635A5C2E}"/>
    <dgm:cxn modelId="{8641D622-BF68-46D9-8941-49EADFA17A8A}" srcId="{92CBEEA1-9329-4254-BBDE-595639ED249C}" destId="{97AD5C17-22F1-4C41-958C-667A86F1C7A4}" srcOrd="0" destOrd="0" parTransId="{80F925CF-38E7-4515-B28E-AAB9603162E8}" sibTransId="{00CFFA2A-A6A4-4C4F-99D3-895FDC145581}"/>
    <dgm:cxn modelId="{CA6C6728-0177-4C47-B33E-1D53CB2D0562}" type="presOf" srcId="{92CBEEA1-9329-4254-BBDE-595639ED249C}" destId="{D58AFD2B-ED74-4D2E-B893-42385FEF6BD4}" srcOrd="0" destOrd="0" presId="urn:microsoft.com/office/officeart/2018/2/layout/IconVerticalSolidList"/>
    <dgm:cxn modelId="{EB57A22C-7BC5-4138-912D-C40C9DB6A6FC}" type="presOf" srcId="{6CAAB81E-D308-4F9C-BCCD-1DD5D54D7863}" destId="{C62A813B-6379-4A9C-9A58-61987637896B}" srcOrd="0" destOrd="0" presId="urn:microsoft.com/office/officeart/2018/2/layout/IconVerticalSolidList"/>
    <dgm:cxn modelId="{C90D7F49-D87D-4678-9702-90B7A7540987}" srcId="{92CBEEA1-9329-4254-BBDE-595639ED249C}" destId="{6CAAB81E-D308-4F9C-BCCD-1DD5D54D7863}" srcOrd="3" destOrd="0" parTransId="{E7344534-1E16-4BCC-8822-C0C6463491E5}" sibTransId="{9084E168-24EA-4F2B-A9AE-87E1CB332095}"/>
    <dgm:cxn modelId="{1AC41E72-3295-44AF-A877-A62A6E0694A3}" srcId="{92CBEEA1-9329-4254-BBDE-595639ED249C}" destId="{F2A6340F-264B-4CE9-AD6C-5D0187D7113F}" srcOrd="2" destOrd="0" parTransId="{DCA10246-303F-4D26-AB25-0F96536577D3}" sibTransId="{2CF219B1-FF31-4C32-BC72-21901F547974}"/>
    <dgm:cxn modelId="{C70C448D-BDB1-451E-BB9E-534FDFEC4F67}" type="presOf" srcId="{F2A6340F-264B-4CE9-AD6C-5D0187D7113F}" destId="{360B55BC-8E03-4547-A0AD-610E14DD1133}" srcOrd="0" destOrd="0" presId="urn:microsoft.com/office/officeart/2018/2/layout/IconVerticalSolidList"/>
    <dgm:cxn modelId="{3629CD8F-C68C-4B91-A1A8-DBA87AEDF751}" type="presOf" srcId="{93F51B93-1559-4434-84B7-17DCFF00A56F}" destId="{D190066F-2C2E-42FF-BEBF-33929C736F79}" srcOrd="0" destOrd="0" presId="urn:microsoft.com/office/officeart/2018/2/layout/IconVerticalSolidList"/>
    <dgm:cxn modelId="{EFD3D9F1-4E6B-417A-A73C-A5EEED217228}" type="presOf" srcId="{97AD5C17-22F1-4C41-958C-667A86F1C7A4}" destId="{276CDE70-6991-43A7-91F0-18287E2A0C3A}" srcOrd="0" destOrd="0" presId="urn:microsoft.com/office/officeart/2018/2/layout/IconVerticalSolidList"/>
    <dgm:cxn modelId="{C12B2794-6714-4FD3-8108-E3609E2C3503}" type="presParOf" srcId="{D58AFD2B-ED74-4D2E-B893-42385FEF6BD4}" destId="{A35FC2C7-5B1A-4D1B-AF0E-6D25F496D289}" srcOrd="0" destOrd="0" presId="urn:microsoft.com/office/officeart/2018/2/layout/IconVerticalSolidList"/>
    <dgm:cxn modelId="{586434B4-5768-44FF-B97C-C0A478AFFE09}" type="presParOf" srcId="{A35FC2C7-5B1A-4D1B-AF0E-6D25F496D289}" destId="{6F5B0FC7-C31D-4C53-911E-31961855C87F}" srcOrd="0" destOrd="0" presId="urn:microsoft.com/office/officeart/2018/2/layout/IconVerticalSolidList"/>
    <dgm:cxn modelId="{CF66C853-E2E5-4110-9A2E-8427C6409A03}" type="presParOf" srcId="{A35FC2C7-5B1A-4D1B-AF0E-6D25F496D289}" destId="{1D8B8539-BD45-4DD5-ACD3-4A2CBD3F7F6D}" srcOrd="1" destOrd="0" presId="urn:microsoft.com/office/officeart/2018/2/layout/IconVerticalSolidList"/>
    <dgm:cxn modelId="{1E4C964F-54E6-43D3-B71A-600B2F68383E}" type="presParOf" srcId="{A35FC2C7-5B1A-4D1B-AF0E-6D25F496D289}" destId="{5A986953-5297-47E5-884D-C187D7D25A58}" srcOrd="2" destOrd="0" presId="urn:microsoft.com/office/officeart/2018/2/layout/IconVerticalSolidList"/>
    <dgm:cxn modelId="{ABCD955D-58B7-4216-AEF2-0E403CF3E4A5}" type="presParOf" srcId="{A35FC2C7-5B1A-4D1B-AF0E-6D25F496D289}" destId="{276CDE70-6991-43A7-91F0-18287E2A0C3A}" srcOrd="3" destOrd="0" presId="urn:microsoft.com/office/officeart/2018/2/layout/IconVerticalSolidList"/>
    <dgm:cxn modelId="{9042360B-33FE-4BBE-9FA0-DAEDB10D45E1}" type="presParOf" srcId="{D58AFD2B-ED74-4D2E-B893-42385FEF6BD4}" destId="{FFDEB2A6-D6BD-4AFC-A26B-0109541ADD37}" srcOrd="1" destOrd="0" presId="urn:microsoft.com/office/officeart/2018/2/layout/IconVerticalSolidList"/>
    <dgm:cxn modelId="{F948805E-F8B0-4B08-A5DB-E0DA093B2C85}" type="presParOf" srcId="{D58AFD2B-ED74-4D2E-B893-42385FEF6BD4}" destId="{0E6C54EB-FB0B-43D2-BDB5-E88EE1C88E55}" srcOrd="2" destOrd="0" presId="urn:microsoft.com/office/officeart/2018/2/layout/IconVerticalSolidList"/>
    <dgm:cxn modelId="{789143EA-C666-4DFB-B827-5867F5665F35}" type="presParOf" srcId="{0E6C54EB-FB0B-43D2-BDB5-E88EE1C88E55}" destId="{03CDE22B-F6E3-4EC4-926F-F21F79AA1480}" srcOrd="0" destOrd="0" presId="urn:microsoft.com/office/officeart/2018/2/layout/IconVerticalSolidList"/>
    <dgm:cxn modelId="{E53D8723-2447-48A9-9B5B-586A8048E8D4}" type="presParOf" srcId="{0E6C54EB-FB0B-43D2-BDB5-E88EE1C88E55}" destId="{638470C2-E484-484D-A957-0467561BA1A4}" srcOrd="1" destOrd="0" presId="urn:microsoft.com/office/officeart/2018/2/layout/IconVerticalSolidList"/>
    <dgm:cxn modelId="{BE563B70-328E-4F1A-9ADC-19D8420F97F3}" type="presParOf" srcId="{0E6C54EB-FB0B-43D2-BDB5-E88EE1C88E55}" destId="{7CF96EFC-8515-440A-8524-A9E188F22E8A}" srcOrd="2" destOrd="0" presId="urn:microsoft.com/office/officeart/2018/2/layout/IconVerticalSolidList"/>
    <dgm:cxn modelId="{2118AFE7-3B5C-4332-AF95-9FF2844040B4}" type="presParOf" srcId="{0E6C54EB-FB0B-43D2-BDB5-E88EE1C88E55}" destId="{D190066F-2C2E-42FF-BEBF-33929C736F79}" srcOrd="3" destOrd="0" presId="urn:microsoft.com/office/officeart/2018/2/layout/IconVerticalSolidList"/>
    <dgm:cxn modelId="{374A9101-07A0-463E-9FF1-A50339020FCD}" type="presParOf" srcId="{D58AFD2B-ED74-4D2E-B893-42385FEF6BD4}" destId="{8CDD0D6B-EE09-4EA9-ABA7-AE5CA23B3BA1}" srcOrd="3" destOrd="0" presId="urn:microsoft.com/office/officeart/2018/2/layout/IconVerticalSolidList"/>
    <dgm:cxn modelId="{63F05176-0CA7-4E77-BBB7-0FDFBFF7B68B}" type="presParOf" srcId="{D58AFD2B-ED74-4D2E-B893-42385FEF6BD4}" destId="{40AA233C-1BF7-4703-9BCF-590AC60CF3A2}" srcOrd="4" destOrd="0" presId="urn:microsoft.com/office/officeart/2018/2/layout/IconVerticalSolidList"/>
    <dgm:cxn modelId="{DB92C529-0959-4626-A079-15BE55BBE84C}" type="presParOf" srcId="{40AA233C-1BF7-4703-9BCF-590AC60CF3A2}" destId="{E8A447CC-C4FB-479B-9705-50087A727A41}" srcOrd="0" destOrd="0" presId="urn:microsoft.com/office/officeart/2018/2/layout/IconVerticalSolidList"/>
    <dgm:cxn modelId="{4C3024E5-D0D2-4EB9-9DD1-3C36B941C476}" type="presParOf" srcId="{40AA233C-1BF7-4703-9BCF-590AC60CF3A2}" destId="{326CAE40-A090-41FD-A824-3D4AC3B91CC4}" srcOrd="1" destOrd="0" presId="urn:microsoft.com/office/officeart/2018/2/layout/IconVerticalSolidList"/>
    <dgm:cxn modelId="{3ACE48E1-2556-4DED-90F7-9E464542DD0A}" type="presParOf" srcId="{40AA233C-1BF7-4703-9BCF-590AC60CF3A2}" destId="{A74CF9B8-179A-48D2-896E-77B74DBB6B46}" srcOrd="2" destOrd="0" presId="urn:microsoft.com/office/officeart/2018/2/layout/IconVerticalSolidList"/>
    <dgm:cxn modelId="{F42586D3-723E-4984-8B5E-23E6B54C3B26}" type="presParOf" srcId="{40AA233C-1BF7-4703-9BCF-590AC60CF3A2}" destId="{360B55BC-8E03-4547-A0AD-610E14DD1133}" srcOrd="3" destOrd="0" presId="urn:microsoft.com/office/officeart/2018/2/layout/IconVerticalSolidList"/>
    <dgm:cxn modelId="{26363704-6571-4B21-9589-F3633F70209C}" type="presParOf" srcId="{D58AFD2B-ED74-4D2E-B893-42385FEF6BD4}" destId="{9DBD6AC1-FDDB-4F40-9AEE-E835F0B4BE74}" srcOrd="5" destOrd="0" presId="urn:microsoft.com/office/officeart/2018/2/layout/IconVerticalSolidList"/>
    <dgm:cxn modelId="{7A8503FF-861E-4FF9-8154-BFF2388E20A4}" type="presParOf" srcId="{D58AFD2B-ED74-4D2E-B893-42385FEF6BD4}" destId="{5167862E-7CB9-4405-8D83-0D483D6CDEEE}" srcOrd="6" destOrd="0" presId="urn:microsoft.com/office/officeart/2018/2/layout/IconVerticalSolidList"/>
    <dgm:cxn modelId="{AB722513-15A6-4179-B23C-F42C703BFBED}" type="presParOf" srcId="{5167862E-7CB9-4405-8D83-0D483D6CDEEE}" destId="{D44948EF-6DFF-4EB2-9389-EA1FB261490B}" srcOrd="0" destOrd="0" presId="urn:microsoft.com/office/officeart/2018/2/layout/IconVerticalSolidList"/>
    <dgm:cxn modelId="{68E72A03-85A3-4DE4-9D6D-941146953D58}" type="presParOf" srcId="{5167862E-7CB9-4405-8D83-0D483D6CDEEE}" destId="{3E018020-6EC6-4B7C-AFCD-0E758A80349F}" srcOrd="1" destOrd="0" presId="urn:microsoft.com/office/officeart/2018/2/layout/IconVerticalSolidList"/>
    <dgm:cxn modelId="{7C280CDB-24C4-4FC6-855B-7DF3F1F9CDD0}" type="presParOf" srcId="{5167862E-7CB9-4405-8D83-0D483D6CDEEE}" destId="{8D38032A-A388-4F05-B977-06FD259F447F}" srcOrd="2" destOrd="0" presId="urn:microsoft.com/office/officeart/2018/2/layout/IconVerticalSolidList"/>
    <dgm:cxn modelId="{E15DF3FA-B0E5-424B-9657-06B6C714BE03}" type="presParOf" srcId="{5167862E-7CB9-4405-8D83-0D483D6CDEEE}" destId="{C62A813B-6379-4A9C-9A58-6198763789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D7D365-87D3-4C5B-99C2-0B0A0DD3683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65B1D60-ADCC-4A3B-A3C0-3588A1C5FE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Addressing upfront costs</a:t>
          </a:r>
        </a:p>
      </dgm:t>
    </dgm:pt>
    <dgm:pt modelId="{755D280C-D4DF-4352-9593-C05512DCA96F}" type="parTrans" cxnId="{FB89B186-71FB-4FCE-94C2-2734E697DB1C}">
      <dgm:prSet/>
      <dgm:spPr/>
      <dgm:t>
        <a:bodyPr/>
        <a:lstStyle/>
        <a:p>
          <a:endParaRPr lang="en-US" sz="4000"/>
        </a:p>
      </dgm:t>
    </dgm:pt>
    <dgm:pt modelId="{C40CA3E2-722E-4D99-A503-D5D5196BAE60}" type="sibTrans" cxnId="{FB89B186-71FB-4FCE-94C2-2734E697DB1C}">
      <dgm:prSet/>
      <dgm:spPr/>
      <dgm:t>
        <a:bodyPr/>
        <a:lstStyle/>
        <a:p>
          <a:endParaRPr lang="en-US" sz="4000"/>
        </a:p>
      </dgm:t>
    </dgm:pt>
    <dgm:pt modelId="{35E42AB4-6913-4DC9-BB3A-CC7B46B605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Increasing awareness and education</a:t>
          </a:r>
        </a:p>
      </dgm:t>
    </dgm:pt>
    <dgm:pt modelId="{CB690EAF-CD38-4A98-B5FC-C089CD724FDF}" type="parTrans" cxnId="{061C4142-3902-45C6-9CA9-21B76890D727}">
      <dgm:prSet/>
      <dgm:spPr/>
      <dgm:t>
        <a:bodyPr/>
        <a:lstStyle/>
        <a:p>
          <a:endParaRPr lang="en-US" sz="4000"/>
        </a:p>
      </dgm:t>
    </dgm:pt>
    <dgm:pt modelId="{4027D00F-2B1B-41A4-9408-766CE43A2A7B}" type="sibTrans" cxnId="{061C4142-3902-45C6-9CA9-21B76890D727}">
      <dgm:prSet/>
      <dgm:spPr/>
      <dgm:t>
        <a:bodyPr/>
        <a:lstStyle/>
        <a:p>
          <a:endParaRPr lang="en-US" sz="4000"/>
        </a:p>
      </dgm:t>
    </dgm:pt>
    <dgm:pt modelId="{A0FAD114-1B71-4631-9A00-A4DFCEF73D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Developing financing options</a:t>
          </a:r>
        </a:p>
      </dgm:t>
    </dgm:pt>
    <dgm:pt modelId="{66692856-B7CD-47F1-AAB3-63753AF1E36F}" type="parTrans" cxnId="{0C23558E-B210-493C-B291-CFE73FB6B07B}">
      <dgm:prSet/>
      <dgm:spPr/>
      <dgm:t>
        <a:bodyPr/>
        <a:lstStyle/>
        <a:p>
          <a:endParaRPr lang="en-US" sz="4000"/>
        </a:p>
      </dgm:t>
    </dgm:pt>
    <dgm:pt modelId="{3DC5DAF5-AACE-44E5-9E45-E804900AEDDC}" type="sibTrans" cxnId="{0C23558E-B210-493C-B291-CFE73FB6B07B}">
      <dgm:prSet/>
      <dgm:spPr/>
      <dgm:t>
        <a:bodyPr/>
        <a:lstStyle/>
        <a:p>
          <a:endParaRPr lang="en-US" sz="4000"/>
        </a:p>
      </dgm:t>
    </dgm:pt>
    <dgm:pt modelId="{7FDFCBDE-A630-4C94-9814-CDBDFD78C7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dirty="0"/>
            <a:t>Provide ongoing support</a:t>
          </a:r>
        </a:p>
      </dgm:t>
    </dgm:pt>
    <dgm:pt modelId="{25C0CF2D-2B3E-4552-A137-558A58EBB649}" type="parTrans" cxnId="{2AE730B3-AB4C-4EC6-A4B1-6469C287F1E3}">
      <dgm:prSet/>
      <dgm:spPr/>
      <dgm:t>
        <a:bodyPr/>
        <a:lstStyle/>
        <a:p>
          <a:endParaRPr lang="en-US" sz="4000"/>
        </a:p>
      </dgm:t>
    </dgm:pt>
    <dgm:pt modelId="{2887C6E3-2E05-4383-9508-131D56926D2F}" type="sibTrans" cxnId="{2AE730B3-AB4C-4EC6-A4B1-6469C287F1E3}">
      <dgm:prSet/>
      <dgm:spPr/>
      <dgm:t>
        <a:bodyPr/>
        <a:lstStyle/>
        <a:p>
          <a:endParaRPr lang="en-US" sz="4000"/>
        </a:p>
      </dgm:t>
    </dgm:pt>
    <dgm:pt modelId="{7F461E63-43C3-444F-8BAA-E89256480BF8}" type="pres">
      <dgm:prSet presAssocID="{B1D7D365-87D3-4C5B-99C2-0B0A0DD36839}" presName="root" presStyleCnt="0">
        <dgm:presLayoutVars>
          <dgm:dir/>
          <dgm:resizeHandles val="exact"/>
        </dgm:presLayoutVars>
      </dgm:prSet>
      <dgm:spPr/>
    </dgm:pt>
    <dgm:pt modelId="{5A40FD0E-3DB1-4871-A961-F722589EF072}" type="pres">
      <dgm:prSet presAssocID="{D65B1D60-ADCC-4A3B-A3C0-3588A1C5FECD}" presName="compNode" presStyleCnt="0"/>
      <dgm:spPr/>
    </dgm:pt>
    <dgm:pt modelId="{3DF6367B-F623-4D62-8A17-4BB7DAEBDC73}" type="pres">
      <dgm:prSet presAssocID="{D65B1D60-ADCC-4A3B-A3C0-3588A1C5FECD}" presName="bgRect" presStyleLbl="bgShp" presStyleIdx="0" presStyleCnt="4" custLinFactNeighborY="-8283"/>
      <dgm:spPr/>
    </dgm:pt>
    <dgm:pt modelId="{DBEA006A-58C2-40CF-AB78-0EA72C5C0F5B}" type="pres">
      <dgm:prSet presAssocID="{D65B1D60-ADCC-4A3B-A3C0-3588A1C5FE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D6E4C540-F552-4043-97DB-C9C8F4534EA6}" type="pres">
      <dgm:prSet presAssocID="{D65B1D60-ADCC-4A3B-A3C0-3588A1C5FECD}" presName="spaceRect" presStyleCnt="0"/>
      <dgm:spPr/>
    </dgm:pt>
    <dgm:pt modelId="{E36E4176-3CCC-4013-B8D0-C066E3890876}" type="pres">
      <dgm:prSet presAssocID="{D65B1D60-ADCC-4A3B-A3C0-3588A1C5FECD}" presName="parTx" presStyleLbl="revTx" presStyleIdx="0" presStyleCnt="4">
        <dgm:presLayoutVars>
          <dgm:chMax val="0"/>
          <dgm:chPref val="0"/>
        </dgm:presLayoutVars>
      </dgm:prSet>
      <dgm:spPr/>
    </dgm:pt>
    <dgm:pt modelId="{CC9E47F6-06E8-4F3E-8A6D-9D2193D19C4D}" type="pres">
      <dgm:prSet presAssocID="{C40CA3E2-722E-4D99-A503-D5D5196BAE60}" presName="sibTrans" presStyleCnt="0"/>
      <dgm:spPr/>
    </dgm:pt>
    <dgm:pt modelId="{C6B9A0B8-6602-4319-B289-8D6FA44357ED}" type="pres">
      <dgm:prSet presAssocID="{35E42AB4-6913-4DC9-BB3A-CC7B46B60597}" presName="compNode" presStyleCnt="0"/>
      <dgm:spPr/>
    </dgm:pt>
    <dgm:pt modelId="{ADD86709-9805-4EF4-AAB8-B93CD56F4273}" type="pres">
      <dgm:prSet presAssocID="{35E42AB4-6913-4DC9-BB3A-CC7B46B60597}" presName="bgRect" presStyleLbl="bgShp" presStyleIdx="1" presStyleCnt="4"/>
      <dgm:spPr/>
    </dgm:pt>
    <dgm:pt modelId="{8F84D86F-C638-4DF1-9C7A-6E3915B25EF2}" type="pres">
      <dgm:prSet presAssocID="{35E42AB4-6913-4DC9-BB3A-CC7B46B605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851D558-A9F9-49D2-9574-1788C20844FD}" type="pres">
      <dgm:prSet presAssocID="{35E42AB4-6913-4DC9-BB3A-CC7B46B60597}" presName="spaceRect" presStyleCnt="0"/>
      <dgm:spPr/>
    </dgm:pt>
    <dgm:pt modelId="{D681D501-6768-481C-9D90-E8FB0CDF3B27}" type="pres">
      <dgm:prSet presAssocID="{35E42AB4-6913-4DC9-BB3A-CC7B46B60597}" presName="parTx" presStyleLbl="revTx" presStyleIdx="1" presStyleCnt="4">
        <dgm:presLayoutVars>
          <dgm:chMax val="0"/>
          <dgm:chPref val="0"/>
        </dgm:presLayoutVars>
      </dgm:prSet>
      <dgm:spPr/>
    </dgm:pt>
    <dgm:pt modelId="{8A4AE7D4-3C50-4EB4-BB95-4A3ADDBCCEB7}" type="pres">
      <dgm:prSet presAssocID="{4027D00F-2B1B-41A4-9408-766CE43A2A7B}" presName="sibTrans" presStyleCnt="0"/>
      <dgm:spPr/>
    </dgm:pt>
    <dgm:pt modelId="{8BD510B3-8246-499F-B659-BDF8B86E6B49}" type="pres">
      <dgm:prSet presAssocID="{A0FAD114-1B71-4631-9A00-A4DFCEF73D57}" presName="compNode" presStyleCnt="0"/>
      <dgm:spPr/>
    </dgm:pt>
    <dgm:pt modelId="{1D722640-0450-4A7C-9390-37F6E5090043}" type="pres">
      <dgm:prSet presAssocID="{A0FAD114-1B71-4631-9A00-A4DFCEF73D57}" presName="bgRect" presStyleLbl="bgShp" presStyleIdx="2" presStyleCnt="4"/>
      <dgm:spPr/>
    </dgm:pt>
    <dgm:pt modelId="{259FE46F-18A8-4CEC-B209-19A92AE4AF7A}" type="pres">
      <dgm:prSet presAssocID="{A0FAD114-1B71-4631-9A00-A4DFCEF73D5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9BD9EEB-D71A-457B-811A-E3935235213F}" type="pres">
      <dgm:prSet presAssocID="{A0FAD114-1B71-4631-9A00-A4DFCEF73D57}" presName="spaceRect" presStyleCnt="0"/>
      <dgm:spPr/>
    </dgm:pt>
    <dgm:pt modelId="{3B1A9AB3-C9F7-4088-B02B-5D50DD6812B6}" type="pres">
      <dgm:prSet presAssocID="{A0FAD114-1B71-4631-9A00-A4DFCEF73D57}" presName="parTx" presStyleLbl="revTx" presStyleIdx="2" presStyleCnt="4">
        <dgm:presLayoutVars>
          <dgm:chMax val="0"/>
          <dgm:chPref val="0"/>
        </dgm:presLayoutVars>
      </dgm:prSet>
      <dgm:spPr/>
    </dgm:pt>
    <dgm:pt modelId="{238798F6-FCE1-48DC-998C-65E7CD533920}" type="pres">
      <dgm:prSet presAssocID="{3DC5DAF5-AACE-44E5-9E45-E804900AEDDC}" presName="sibTrans" presStyleCnt="0"/>
      <dgm:spPr/>
    </dgm:pt>
    <dgm:pt modelId="{CD8EA6F5-1A4E-4243-83A2-00CCF80D75DC}" type="pres">
      <dgm:prSet presAssocID="{7FDFCBDE-A630-4C94-9814-CDBDFD78C71A}" presName="compNode" presStyleCnt="0"/>
      <dgm:spPr/>
    </dgm:pt>
    <dgm:pt modelId="{D8B1C7E6-C287-4F89-8D2F-AAAE23D2D288}" type="pres">
      <dgm:prSet presAssocID="{7FDFCBDE-A630-4C94-9814-CDBDFD78C71A}" presName="bgRect" presStyleLbl="bgShp" presStyleIdx="3" presStyleCnt="4"/>
      <dgm:spPr/>
    </dgm:pt>
    <dgm:pt modelId="{A87E67BA-5A94-41EB-9726-8FBC917502BF}" type="pres">
      <dgm:prSet presAssocID="{7FDFCBDE-A630-4C94-9814-CDBDFD78C7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45E8FF8D-BFF2-454D-A99B-8D23C0D612C3}" type="pres">
      <dgm:prSet presAssocID="{7FDFCBDE-A630-4C94-9814-CDBDFD78C71A}" presName="spaceRect" presStyleCnt="0"/>
      <dgm:spPr/>
    </dgm:pt>
    <dgm:pt modelId="{E8E6BB22-E0A5-4C88-8CA9-AB305F080F7A}" type="pres">
      <dgm:prSet presAssocID="{7FDFCBDE-A630-4C94-9814-CDBDFD78C71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C0F2E5E-E565-4BF6-891A-3268225832CA}" type="presOf" srcId="{7FDFCBDE-A630-4C94-9814-CDBDFD78C71A}" destId="{E8E6BB22-E0A5-4C88-8CA9-AB305F080F7A}" srcOrd="0" destOrd="0" presId="urn:microsoft.com/office/officeart/2018/2/layout/IconVerticalSolidList"/>
    <dgm:cxn modelId="{061C4142-3902-45C6-9CA9-21B76890D727}" srcId="{B1D7D365-87D3-4C5B-99C2-0B0A0DD36839}" destId="{35E42AB4-6913-4DC9-BB3A-CC7B46B60597}" srcOrd="1" destOrd="0" parTransId="{CB690EAF-CD38-4A98-B5FC-C089CD724FDF}" sibTransId="{4027D00F-2B1B-41A4-9408-766CE43A2A7B}"/>
    <dgm:cxn modelId="{AD171474-FD98-447F-B88B-DDD72ABF2C86}" type="presOf" srcId="{A0FAD114-1B71-4631-9A00-A4DFCEF73D57}" destId="{3B1A9AB3-C9F7-4088-B02B-5D50DD6812B6}" srcOrd="0" destOrd="0" presId="urn:microsoft.com/office/officeart/2018/2/layout/IconVerticalSolidList"/>
    <dgm:cxn modelId="{FB89B186-71FB-4FCE-94C2-2734E697DB1C}" srcId="{B1D7D365-87D3-4C5B-99C2-0B0A0DD36839}" destId="{D65B1D60-ADCC-4A3B-A3C0-3588A1C5FECD}" srcOrd="0" destOrd="0" parTransId="{755D280C-D4DF-4352-9593-C05512DCA96F}" sibTransId="{C40CA3E2-722E-4D99-A503-D5D5196BAE60}"/>
    <dgm:cxn modelId="{0C23558E-B210-493C-B291-CFE73FB6B07B}" srcId="{B1D7D365-87D3-4C5B-99C2-0B0A0DD36839}" destId="{A0FAD114-1B71-4631-9A00-A4DFCEF73D57}" srcOrd="2" destOrd="0" parTransId="{66692856-B7CD-47F1-AAB3-63753AF1E36F}" sibTransId="{3DC5DAF5-AACE-44E5-9E45-E804900AEDDC}"/>
    <dgm:cxn modelId="{13B5FD8E-47D6-4F67-BBBE-A2C1A382EE15}" type="presOf" srcId="{B1D7D365-87D3-4C5B-99C2-0B0A0DD36839}" destId="{7F461E63-43C3-444F-8BAA-E89256480BF8}" srcOrd="0" destOrd="0" presId="urn:microsoft.com/office/officeart/2018/2/layout/IconVerticalSolidList"/>
    <dgm:cxn modelId="{2AE730B3-AB4C-4EC6-A4B1-6469C287F1E3}" srcId="{B1D7D365-87D3-4C5B-99C2-0B0A0DD36839}" destId="{7FDFCBDE-A630-4C94-9814-CDBDFD78C71A}" srcOrd="3" destOrd="0" parTransId="{25C0CF2D-2B3E-4552-A137-558A58EBB649}" sibTransId="{2887C6E3-2E05-4383-9508-131D56926D2F}"/>
    <dgm:cxn modelId="{12FB7DE1-F1B5-4BE5-86A6-77EAC9389E9E}" type="presOf" srcId="{35E42AB4-6913-4DC9-BB3A-CC7B46B60597}" destId="{D681D501-6768-481C-9D90-E8FB0CDF3B27}" srcOrd="0" destOrd="0" presId="urn:microsoft.com/office/officeart/2018/2/layout/IconVerticalSolidList"/>
    <dgm:cxn modelId="{29DDF7FB-524F-4621-8793-BEB6765AE4FC}" type="presOf" srcId="{D65B1D60-ADCC-4A3B-A3C0-3588A1C5FECD}" destId="{E36E4176-3CCC-4013-B8D0-C066E3890876}" srcOrd="0" destOrd="0" presId="urn:microsoft.com/office/officeart/2018/2/layout/IconVerticalSolidList"/>
    <dgm:cxn modelId="{76212E7D-A722-4744-848A-400B3C8C6C25}" type="presParOf" srcId="{7F461E63-43C3-444F-8BAA-E89256480BF8}" destId="{5A40FD0E-3DB1-4871-A961-F722589EF072}" srcOrd="0" destOrd="0" presId="urn:microsoft.com/office/officeart/2018/2/layout/IconVerticalSolidList"/>
    <dgm:cxn modelId="{848F97AF-530B-47D0-B830-745A3539B982}" type="presParOf" srcId="{5A40FD0E-3DB1-4871-A961-F722589EF072}" destId="{3DF6367B-F623-4D62-8A17-4BB7DAEBDC73}" srcOrd="0" destOrd="0" presId="urn:microsoft.com/office/officeart/2018/2/layout/IconVerticalSolidList"/>
    <dgm:cxn modelId="{5721F95D-D3E7-4751-9FEF-3D3E66A08EE0}" type="presParOf" srcId="{5A40FD0E-3DB1-4871-A961-F722589EF072}" destId="{DBEA006A-58C2-40CF-AB78-0EA72C5C0F5B}" srcOrd="1" destOrd="0" presId="urn:microsoft.com/office/officeart/2018/2/layout/IconVerticalSolidList"/>
    <dgm:cxn modelId="{68D671F1-4653-4BE4-BF5C-E32EC31147CC}" type="presParOf" srcId="{5A40FD0E-3DB1-4871-A961-F722589EF072}" destId="{D6E4C540-F552-4043-97DB-C9C8F4534EA6}" srcOrd="2" destOrd="0" presId="urn:microsoft.com/office/officeart/2018/2/layout/IconVerticalSolidList"/>
    <dgm:cxn modelId="{82752403-7D64-4EA7-8412-72EC3640093F}" type="presParOf" srcId="{5A40FD0E-3DB1-4871-A961-F722589EF072}" destId="{E36E4176-3CCC-4013-B8D0-C066E3890876}" srcOrd="3" destOrd="0" presId="urn:microsoft.com/office/officeart/2018/2/layout/IconVerticalSolidList"/>
    <dgm:cxn modelId="{49EDFC10-FA3C-41C1-8C78-4152E90B8964}" type="presParOf" srcId="{7F461E63-43C3-444F-8BAA-E89256480BF8}" destId="{CC9E47F6-06E8-4F3E-8A6D-9D2193D19C4D}" srcOrd="1" destOrd="0" presId="urn:microsoft.com/office/officeart/2018/2/layout/IconVerticalSolidList"/>
    <dgm:cxn modelId="{358821FD-A9B2-49D3-8DE2-6BF5D1306F2D}" type="presParOf" srcId="{7F461E63-43C3-444F-8BAA-E89256480BF8}" destId="{C6B9A0B8-6602-4319-B289-8D6FA44357ED}" srcOrd="2" destOrd="0" presId="urn:microsoft.com/office/officeart/2018/2/layout/IconVerticalSolidList"/>
    <dgm:cxn modelId="{6E980656-B35C-4737-9F7D-580B3C77AD60}" type="presParOf" srcId="{C6B9A0B8-6602-4319-B289-8D6FA44357ED}" destId="{ADD86709-9805-4EF4-AAB8-B93CD56F4273}" srcOrd="0" destOrd="0" presId="urn:microsoft.com/office/officeart/2018/2/layout/IconVerticalSolidList"/>
    <dgm:cxn modelId="{08E31A2A-C5F9-49AF-B2F6-7AC72A1AFFDE}" type="presParOf" srcId="{C6B9A0B8-6602-4319-B289-8D6FA44357ED}" destId="{8F84D86F-C638-4DF1-9C7A-6E3915B25EF2}" srcOrd="1" destOrd="0" presId="urn:microsoft.com/office/officeart/2018/2/layout/IconVerticalSolidList"/>
    <dgm:cxn modelId="{049D5DDC-755D-4C7F-B745-E1D02A2A8BD9}" type="presParOf" srcId="{C6B9A0B8-6602-4319-B289-8D6FA44357ED}" destId="{A851D558-A9F9-49D2-9574-1788C20844FD}" srcOrd="2" destOrd="0" presId="urn:microsoft.com/office/officeart/2018/2/layout/IconVerticalSolidList"/>
    <dgm:cxn modelId="{7992F769-198A-45C3-A562-6CE025FCF1D8}" type="presParOf" srcId="{C6B9A0B8-6602-4319-B289-8D6FA44357ED}" destId="{D681D501-6768-481C-9D90-E8FB0CDF3B27}" srcOrd="3" destOrd="0" presId="urn:microsoft.com/office/officeart/2018/2/layout/IconVerticalSolidList"/>
    <dgm:cxn modelId="{1D8BDC0C-66D1-4ADF-BB89-92C0E4EF5F71}" type="presParOf" srcId="{7F461E63-43C3-444F-8BAA-E89256480BF8}" destId="{8A4AE7D4-3C50-4EB4-BB95-4A3ADDBCCEB7}" srcOrd="3" destOrd="0" presId="urn:microsoft.com/office/officeart/2018/2/layout/IconVerticalSolidList"/>
    <dgm:cxn modelId="{9531B1F1-F007-4820-A795-6C4DE283D46A}" type="presParOf" srcId="{7F461E63-43C3-444F-8BAA-E89256480BF8}" destId="{8BD510B3-8246-499F-B659-BDF8B86E6B49}" srcOrd="4" destOrd="0" presId="urn:microsoft.com/office/officeart/2018/2/layout/IconVerticalSolidList"/>
    <dgm:cxn modelId="{94AA8667-A5D7-457D-9D29-516771282D1D}" type="presParOf" srcId="{8BD510B3-8246-499F-B659-BDF8B86E6B49}" destId="{1D722640-0450-4A7C-9390-37F6E5090043}" srcOrd="0" destOrd="0" presId="urn:microsoft.com/office/officeart/2018/2/layout/IconVerticalSolidList"/>
    <dgm:cxn modelId="{1F3B90C3-F10D-4803-ACAE-DD2FDF6C511B}" type="presParOf" srcId="{8BD510B3-8246-499F-B659-BDF8B86E6B49}" destId="{259FE46F-18A8-4CEC-B209-19A92AE4AF7A}" srcOrd="1" destOrd="0" presId="urn:microsoft.com/office/officeart/2018/2/layout/IconVerticalSolidList"/>
    <dgm:cxn modelId="{71337FBB-4B90-4D18-88D0-4A8A0AB29321}" type="presParOf" srcId="{8BD510B3-8246-499F-B659-BDF8B86E6B49}" destId="{C9BD9EEB-D71A-457B-811A-E3935235213F}" srcOrd="2" destOrd="0" presId="urn:microsoft.com/office/officeart/2018/2/layout/IconVerticalSolidList"/>
    <dgm:cxn modelId="{194869BF-58E7-4F24-BE53-21493A1C4B16}" type="presParOf" srcId="{8BD510B3-8246-499F-B659-BDF8B86E6B49}" destId="{3B1A9AB3-C9F7-4088-B02B-5D50DD6812B6}" srcOrd="3" destOrd="0" presId="urn:microsoft.com/office/officeart/2018/2/layout/IconVerticalSolidList"/>
    <dgm:cxn modelId="{670A0F28-1C1C-494C-9E53-4CAD74C0EE63}" type="presParOf" srcId="{7F461E63-43C3-444F-8BAA-E89256480BF8}" destId="{238798F6-FCE1-48DC-998C-65E7CD533920}" srcOrd="5" destOrd="0" presId="urn:microsoft.com/office/officeart/2018/2/layout/IconVerticalSolidList"/>
    <dgm:cxn modelId="{8B1CFF2B-0CF5-4DE0-B965-8851EEB57228}" type="presParOf" srcId="{7F461E63-43C3-444F-8BAA-E89256480BF8}" destId="{CD8EA6F5-1A4E-4243-83A2-00CCF80D75DC}" srcOrd="6" destOrd="0" presId="urn:microsoft.com/office/officeart/2018/2/layout/IconVerticalSolidList"/>
    <dgm:cxn modelId="{411C707B-6682-4DAF-967E-55E046FAD90A}" type="presParOf" srcId="{CD8EA6F5-1A4E-4243-83A2-00CCF80D75DC}" destId="{D8B1C7E6-C287-4F89-8D2F-AAAE23D2D288}" srcOrd="0" destOrd="0" presId="urn:microsoft.com/office/officeart/2018/2/layout/IconVerticalSolidList"/>
    <dgm:cxn modelId="{A3B5B31E-BF1F-4E1A-9A83-41B7550624D6}" type="presParOf" srcId="{CD8EA6F5-1A4E-4243-83A2-00CCF80D75DC}" destId="{A87E67BA-5A94-41EB-9726-8FBC917502BF}" srcOrd="1" destOrd="0" presId="urn:microsoft.com/office/officeart/2018/2/layout/IconVerticalSolidList"/>
    <dgm:cxn modelId="{974223E1-A2F3-4270-AA16-73740515D6C2}" type="presParOf" srcId="{CD8EA6F5-1A4E-4243-83A2-00CCF80D75DC}" destId="{45E8FF8D-BFF2-454D-A99B-8D23C0D612C3}" srcOrd="2" destOrd="0" presId="urn:microsoft.com/office/officeart/2018/2/layout/IconVerticalSolidList"/>
    <dgm:cxn modelId="{63AF0BFA-7F20-470E-894C-7F6CAD8BC8D9}" type="presParOf" srcId="{CD8EA6F5-1A4E-4243-83A2-00CCF80D75DC}" destId="{E8E6BB22-E0A5-4C88-8CA9-AB305F080F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3A0CC2-9A7D-AB4C-A481-C3868310CA94}" type="doc">
      <dgm:prSet loTypeId="urn:microsoft.com/office/officeart/2005/8/layout/pList2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A9EEA5-55E4-F647-BB98-9041E284DD17}">
      <dgm:prSet phldrT="[Text]" custT="1"/>
      <dgm:spPr/>
      <dgm:t>
        <a:bodyPr/>
        <a:lstStyle/>
        <a:p>
          <a:r>
            <a:rPr lang="en-US" sz="2800" b="1" i="0" dirty="0"/>
            <a:t>Industrial Efficiency and Decarbonization FOA 2804</a:t>
          </a:r>
          <a:endParaRPr lang="en-US" sz="2800" dirty="0"/>
        </a:p>
      </dgm:t>
    </dgm:pt>
    <dgm:pt modelId="{95CB6C0E-F5D0-6140-BFBB-64532A019B3F}" type="parTrans" cxnId="{36E04FEF-79CF-5043-9416-3D0B0CCC528C}">
      <dgm:prSet/>
      <dgm:spPr/>
      <dgm:t>
        <a:bodyPr/>
        <a:lstStyle/>
        <a:p>
          <a:endParaRPr lang="en-US"/>
        </a:p>
      </dgm:t>
    </dgm:pt>
    <dgm:pt modelId="{DF234316-1ED6-7345-B53D-B9CA4D7964DE}" type="sibTrans" cxnId="{36E04FEF-79CF-5043-9416-3D0B0CCC528C}">
      <dgm:prSet/>
      <dgm:spPr/>
      <dgm:t>
        <a:bodyPr/>
        <a:lstStyle/>
        <a:p>
          <a:endParaRPr lang="en-US"/>
        </a:p>
      </dgm:t>
    </dgm:pt>
    <dgm:pt modelId="{1FB36539-8674-4B47-9848-23FD0AA5EFE5}">
      <dgm:prSet phldrT="[Text]" custT="1"/>
      <dgm:spPr/>
      <dgm:t>
        <a:bodyPr/>
        <a:lstStyle/>
        <a:p>
          <a:r>
            <a:rPr lang="en-US" sz="2400" b="1" dirty="0"/>
            <a:t>Award Amount: $20.4 million</a:t>
          </a:r>
        </a:p>
      </dgm:t>
    </dgm:pt>
    <dgm:pt modelId="{13BA3F4C-B5CE-4E47-88BF-AC2E5AA6BC64}" type="parTrans" cxnId="{3FE017B2-AA04-C342-BBC3-32BA75E90B5D}">
      <dgm:prSet/>
      <dgm:spPr/>
      <dgm:t>
        <a:bodyPr/>
        <a:lstStyle/>
        <a:p>
          <a:endParaRPr lang="en-US"/>
        </a:p>
      </dgm:t>
    </dgm:pt>
    <dgm:pt modelId="{84A69556-37B1-C743-90C4-A64EBCD2297C}" type="sibTrans" cxnId="{3FE017B2-AA04-C342-BBC3-32BA75E90B5D}">
      <dgm:prSet/>
      <dgm:spPr/>
      <dgm:t>
        <a:bodyPr/>
        <a:lstStyle/>
        <a:p>
          <a:endParaRPr lang="en-US"/>
        </a:p>
      </dgm:t>
    </dgm:pt>
    <dgm:pt modelId="{659E519E-E8A6-4047-895A-2EBC3D8755C1}">
      <dgm:prSet phldrT="[Text]" custT="1"/>
      <dgm:spPr/>
      <dgm:t>
        <a:bodyPr/>
        <a:lstStyle/>
        <a:p>
          <a:r>
            <a:rPr lang="en-US" sz="2800" b="1" i="0" dirty="0"/>
            <a:t>Industrial Efficiency and Decarbonization   FOA 3206</a:t>
          </a:r>
          <a:endParaRPr lang="en-US" sz="2800" dirty="0"/>
        </a:p>
      </dgm:t>
    </dgm:pt>
    <dgm:pt modelId="{A3EA84CA-3279-2C43-A28D-CE691CD8E29C}" type="parTrans" cxnId="{47784937-29FF-E54F-BF53-A38D0DB5D105}">
      <dgm:prSet/>
      <dgm:spPr/>
      <dgm:t>
        <a:bodyPr/>
        <a:lstStyle/>
        <a:p>
          <a:endParaRPr lang="en-US"/>
        </a:p>
      </dgm:t>
    </dgm:pt>
    <dgm:pt modelId="{A9B24FA9-06A7-334D-B3C7-CCEE2D74354C}" type="sibTrans" cxnId="{47784937-29FF-E54F-BF53-A38D0DB5D105}">
      <dgm:prSet/>
      <dgm:spPr/>
      <dgm:t>
        <a:bodyPr/>
        <a:lstStyle/>
        <a:p>
          <a:endParaRPr lang="en-US"/>
        </a:p>
      </dgm:t>
    </dgm:pt>
    <dgm:pt modelId="{09BFBB2B-78E5-BD49-8BF5-8A7D29994B81}">
      <dgm:prSet phldrT="[Text]" custT="1"/>
      <dgm:spPr/>
      <dgm:t>
        <a:bodyPr/>
        <a:lstStyle/>
        <a:p>
          <a:pPr>
            <a:buNone/>
          </a:pPr>
          <a:r>
            <a:rPr lang="en-US" sz="2800" b="1" dirty="0"/>
            <a:t>Commercializing Industrial Decarbonization</a:t>
          </a:r>
          <a:endParaRPr lang="en-US" sz="2800" dirty="0"/>
        </a:p>
      </dgm:t>
    </dgm:pt>
    <dgm:pt modelId="{00E09EA2-6494-6443-AB43-DA37C3D681E4}" type="parTrans" cxnId="{E4605FE0-91FA-104A-ABCD-A74F16A3C439}">
      <dgm:prSet/>
      <dgm:spPr/>
      <dgm:t>
        <a:bodyPr/>
        <a:lstStyle/>
        <a:p>
          <a:endParaRPr lang="en-US"/>
        </a:p>
      </dgm:t>
    </dgm:pt>
    <dgm:pt modelId="{1251A04A-B4CB-6141-AEA0-F7E1456D0C8C}" type="sibTrans" cxnId="{E4605FE0-91FA-104A-ABCD-A74F16A3C439}">
      <dgm:prSet/>
      <dgm:spPr/>
      <dgm:t>
        <a:bodyPr/>
        <a:lstStyle/>
        <a:p>
          <a:endParaRPr lang="en-US"/>
        </a:p>
      </dgm:t>
    </dgm:pt>
    <dgm:pt modelId="{08529B4F-7FC9-2E49-A5C1-C045D5F31400}">
      <dgm:prSet phldrT="[Text]" custT="1"/>
      <dgm:spPr/>
      <dgm:t>
        <a:bodyPr/>
        <a:lstStyle/>
        <a:p>
          <a:r>
            <a:rPr lang="en-US" sz="2400" b="1" dirty="0"/>
            <a:t>Award amount: </a:t>
          </a:r>
          <a:r>
            <a:rPr lang="en-US" sz="2400" b="1" i="0" dirty="0"/>
            <a:t>$38 million</a:t>
          </a:r>
          <a:endParaRPr lang="en-US" sz="2400" b="1" dirty="0"/>
        </a:p>
      </dgm:t>
    </dgm:pt>
    <dgm:pt modelId="{4B1688B1-4C2D-BA41-943D-3EFC5B2B3851}" type="parTrans" cxnId="{88281DD5-AB79-CA44-A542-5662613509A9}">
      <dgm:prSet/>
      <dgm:spPr/>
      <dgm:t>
        <a:bodyPr/>
        <a:lstStyle/>
        <a:p>
          <a:endParaRPr lang="en-US"/>
        </a:p>
      </dgm:t>
    </dgm:pt>
    <dgm:pt modelId="{5066D429-EEBF-4C45-8FC9-8D8B92E85676}" type="sibTrans" cxnId="{88281DD5-AB79-CA44-A542-5662613509A9}">
      <dgm:prSet/>
      <dgm:spPr/>
      <dgm:t>
        <a:bodyPr/>
        <a:lstStyle/>
        <a:p>
          <a:endParaRPr lang="en-US"/>
        </a:p>
      </dgm:t>
    </dgm:pt>
    <dgm:pt modelId="{545A5CFE-8FB5-0D42-9FA6-3C1606959ED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dirty="0"/>
            <a:t>INDIGO</a:t>
          </a:r>
          <a:r>
            <a:rPr lang="en-US" sz="2400" b="1" baseline="30000" dirty="0"/>
            <a:t>1</a:t>
          </a:r>
          <a:r>
            <a:rPr lang="en-US" sz="2400" b="1" dirty="0"/>
            <a:t> grants – $46 million </a:t>
          </a:r>
        </a:p>
      </dgm:t>
    </dgm:pt>
    <dgm:pt modelId="{964D4C81-ED78-CA40-943D-4299FFBEE0B9}" type="parTrans" cxnId="{A6219F87-9E19-514C-B929-628C1C9A64F7}">
      <dgm:prSet/>
      <dgm:spPr/>
      <dgm:t>
        <a:bodyPr/>
        <a:lstStyle/>
        <a:p>
          <a:endParaRPr lang="en-US"/>
        </a:p>
      </dgm:t>
    </dgm:pt>
    <dgm:pt modelId="{D2EE7D98-326E-E24C-BA90-887FF1C45C9E}" type="sibTrans" cxnId="{A6219F87-9E19-514C-B929-628C1C9A64F7}">
      <dgm:prSet/>
      <dgm:spPr/>
      <dgm:t>
        <a:bodyPr/>
        <a:lstStyle/>
        <a:p>
          <a:endParaRPr lang="en-US"/>
        </a:p>
      </dgm:t>
    </dgm:pt>
    <dgm:pt modelId="{40274BAF-2843-354F-942E-56FF1B3D36DE}" type="pres">
      <dgm:prSet presAssocID="{173A0CC2-9A7D-AB4C-A481-C3868310CA94}" presName="Name0" presStyleCnt="0">
        <dgm:presLayoutVars>
          <dgm:dir/>
          <dgm:resizeHandles val="exact"/>
        </dgm:presLayoutVars>
      </dgm:prSet>
      <dgm:spPr/>
    </dgm:pt>
    <dgm:pt modelId="{6BD2348B-B93F-0146-B0BC-7E5AB7E59185}" type="pres">
      <dgm:prSet presAssocID="{173A0CC2-9A7D-AB4C-A481-C3868310CA94}" presName="bkgdShp" presStyleLbl="alignAccFollowNode1" presStyleIdx="0" presStyleCnt="1"/>
      <dgm:spPr/>
    </dgm:pt>
    <dgm:pt modelId="{B3194704-E41A-F641-B92B-6F03B47C2EA2}" type="pres">
      <dgm:prSet presAssocID="{173A0CC2-9A7D-AB4C-A481-C3868310CA94}" presName="linComp" presStyleCnt="0"/>
      <dgm:spPr/>
    </dgm:pt>
    <dgm:pt modelId="{45308BEE-9498-A74B-8BEA-B62EC4E70C18}" type="pres">
      <dgm:prSet presAssocID="{4EA9EEA5-55E4-F647-BB98-9041E284DD17}" presName="compNode" presStyleCnt="0"/>
      <dgm:spPr/>
    </dgm:pt>
    <dgm:pt modelId="{2738DEAC-FDA3-FA49-9A97-DFECDB56370E}" type="pres">
      <dgm:prSet presAssocID="{4EA9EEA5-55E4-F647-BB98-9041E284DD17}" presName="node" presStyleLbl="node1" presStyleIdx="0" presStyleCnt="3">
        <dgm:presLayoutVars>
          <dgm:bulletEnabled val="1"/>
        </dgm:presLayoutVars>
      </dgm:prSet>
      <dgm:spPr/>
    </dgm:pt>
    <dgm:pt modelId="{DEF25FD3-719C-BE44-895B-FCF7D9D3BBEA}" type="pres">
      <dgm:prSet presAssocID="{4EA9EEA5-55E4-F647-BB98-9041E284DD17}" presName="invisiNode" presStyleLbl="node1" presStyleIdx="0" presStyleCnt="3"/>
      <dgm:spPr/>
    </dgm:pt>
    <dgm:pt modelId="{FD7AB23D-0F09-6043-A9A2-0F550C42511A}" type="pres">
      <dgm:prSet presAssocID="{4EA9EEA5-55E4-F647-BB98-9041E284DD17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11474" r="5064" b="11474"/>
          </a:stretch>
        </a:blipFill>
      </dgm:spPr>
    </dgm:pt>
    <dgm:pt modelId="{D23BEC08-C44D-FD4E-AE23-77CCA0FAEECC}" type="pres">
      <dgm:prSet presAssocID="{DF234316-1ED6-7345-B53D-B9CA4D7964DE}" presName="sibTrans" presStyleLbl="sibTrans2D1" presStyleIdx="0" presStyleCnt="0"/>
      <dgm:spPr/>
    </dgm:pt>
    <dgm:pt modelId="{86FCD25D-39A1-8C45-A968-7E681DA604BD}" type="pres">
      <dgm:prSet presAssocID="{659E519E-E8A6-4047-895A-2EBC3D8755C1}" presName="compNode" presStyleCnt="0"/>
      <dgm:spPr/>
    </dgm:pt>
    <dgm:pt modelId="{BABF3F32-AC6A-244E-A6B1-DC3B75F4DE40}" type="pres">
      <dgm:prSet presAssocID="{659E519E-E8A6-4047-895A-2EBC3D8755C1}" presName="node" presStyleLbl="node1" presStyleIdx="1" presStyleCnt="3">
        <dgm:presLayoutVars>
          <dgm:bulletEnabled val="1"/>
        </dgm:presLayoutVars>
      </dgm:prSet>
      <dgm:spPr/>
    </dgm:pt>
    <dgm:pt modelId="{CFDCE1DC-9366-2449-9333-24E4EDD2C0D0}" type="pres">
      <dgm:prSet presAssocID="{659E519E-E8A6-4047-895A-2EBC3D8755C1}" presName="invisiNode" presStyleLbl="node1" presStyleIdx="1" presStyleCnt="3"/>
      <dgm:spPr/>
    </dgm:pt>
    <dgm:pt modelId="{81C6B7EB-9DF0-1647-95E4-4A85393FC688}" type="pres">
      <dgm:prSet presAssocID="{659E519E-E8A6-4047-895A-2EBC3D8755C1}" presName="imagNode" presStyleLbl="fgImgPlace1" presStyleIdx="1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11474" r="5064" b="11474"/>
          </a:stretch>
        </a:blipFill>
      </dgm:spPr>
    </dgm:pt>
    <dgm:pt modelId="{2366A7FD-120E-B34D-B791-E0971789CB07}" type="pres">
      <dgm:prSet presAssocID="{A9B24FA9-06A7-334D-B3C7-CCEE2D74354C}" presName="sibTrans" presStyleLbl="sibTrans2D1" presStyleIdx="0" presStyleCnt="0"/>
      <dgm:spPr/>
    </dgm:pt>
    <dgm:pt modelId="{9AF1E641-4B0F-794B-860F-0828DB9ED2F0}" type="pres">
      <dgm:prSet presAssocID="{09BFBB2B-78E5-BD49-8BF5-8A7D29994B81}" presName="compNode" presStyleCnt="0"/>
      <dgm:spPr/>
    </dgm:pt>
    <dgm:pt modelId="{14F093E7-486E-984C-A575-C556016CA407}" type="pres">
      <dgm:prSet presAssocID="{09BFBB2B-78E5-BD49-8BF5-8A7D29994B81}" presName="node" presStyleLbl="node1" presStyleIdx="2" presStyleCnt="3">
        <dgm:presLayoutVars>
          <dgm:bulletEnabled val="1"/>
        </dgm:presLayoutVars>
      </dgm:prSet>
      <dgm:spPr/>
    </dgm:pt>
    <dgm:pt modelId="{4A2839F0-C2DF-BF49-BEB2-ACF9738D451A}" type="pres">
      <dgm:prSet presAssocID="{09BFBB2B-78E5-BD49-8BF5-8A7D29994B81}" presName="invisiNode" presStyleLbl="node1" presStyleIdx="2" presStyleCnt="3"/>
      <dgm:spPr/>
    </dgm:pt>
    <dgm:pt modelId="{658AD39C-CB23-C94C-B307-0D8271CE7947}" type="pres">
      <dgm:prSet presAssocID="{09BFBB2B-78E5-BD49-8BF5-8A7D29994B81}" presName="imagNode" presStyleLbl="fgImgPlace1" presStyleIdx="2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-14209" r="5064" b="-14209"/>
          </a:stretch>
        </a:blipFill>
      </dgm:spPr>
    </dgm:pt>
  </dgm:ptLst>
  <dgm:cxnLst>
    <dgm:cxn modelId="{B3F9BA10-CCBC-4D4C-9A58-1C2DD2410FE6}" type="presOf" srcId="{4EA9EEA5-55E4-F647-BB98-9041E284DD17}" destId="{2738DEAC-FDA3-FA49-9A97-DFECDB56370E}" srcOrd="0" destOrd="0" presId="urn:microsoft.com/office/officeart/2005/8/layout/pList2"/>
    <dgm:cxn modelId="{F128881F-5AD7-8B40-8A62-D295338D6043}" type="presOf" srcId="{08529B4F-7FC9-2E49-A5C1-C045D5F31400}" destId="{BABF3F32-AC6A-244E-A6B1-DC3B75F4DE40}" srcOrd="0" destOrd="1" presId="urn:microsoft.com/office/officeart/2005/8/layout/pList2"/>
    <dgm:cxn modelId="{47784937-29FF-E54F-BF53-A38D0DB5D105}" srcId="{173A0CC2-9A7D-AB4C-A481-C3868310CA94}" destId="{659E519E-E8A6-4047-895A-2EBC3D8755C1}" srcOrd="1" destOrd="0" parTransId="{A3EA84CA-3279-2C43-A28D-CE691CD8E29C}" sibTransId="{A9B24FA9-06A7-334D-B3C7-CCEE2D74354C}"/>
    <dgm:cxn modelId="{46FE0738-C15A-E54F-8FCD-6F254318F278}" type="presOf" srcId="{09BFBB2B-78E5-BD49-8BF5-8A7D29994B81}" destId="{14F093E7-486E-984C-A575-C556016CA407}" srcOrd="0" destOrd="0" presId="urn:microsoft.com/office/officeart/2005/8/layout/pList2"/>
    <dgm:cxn modelId="{B19C753C-25DE-904C-B851-F848F699B98E}" type="presOf" srcId="{1FB36539-8674-4B47-9848-23FD0AA5EFE5}" destId="{2738DEAC-FDA3-FA49-9A97-DFECDB56370E}" srcOrd="0" destOrd="1" presId="urn:microsoft.com/office/officeart/2005/8/layout/pList2"/>
    <dgm:cxn modelId="{AB8F7D43-5C12-B447-B3AE-C4F20064C774}" type="presOf" srcId="{A9B24FA9-06A7-334D-B3C7-CCEE2D74354C}" destId="{2366A7FD-120E-B34D-B791-E0971789CB07}" srcOrd="0" destOrd="0" presId="urn:microsoft.com/office/officeart/2005/8/layout/pList2"/>
    <dgm:cxn modelId="{D7E3DF5A-C07C-2840-BD9B-EA44F2C4C82F}" type="presOf" srcId="{545A5CFE-8FB5-0D42-9FA6-3C1606959ED3}" destId="{14F093E7-486E-984C-A575-C556016CA407}" srcOrd="0" destOrd="1" presId="urn:microsoft.com/office/officeart/2005/8/layout/pList2"/>
    <dgm:cxn modelId="{C6E73C7B-65D3-E741-85AA-F70054A5736A}" type="presOf" srcId="{173A0CC2-9A7D-AB4C-A481-C3868310CA94}" destId="{40274BAF-2843-354F-942E-56FF1B3D36DE}" srcOrd="0" destOrd="0" presId="urn:microsoft.com/office/officeart/2005/8/layout/pList2"/>
    <dgm:cxn modelId="{A6219F87-9E19-514C-B929-628C1C9A64F7}" srcId="{09BFBB2B-78E5-BD49-8BF5-8A7D29994B81}" destId="{545A5CFE-8FB5-0D42-9FA6-3C1606959ED3}" srcOrd="0" destOrd="0" parTransId="{964D4C81-ED78-CA40-943D-4299FFBEE0B9}" sibTransId="{D2EE7D98-326E-E24C-BA90-887FF1C45C9E}"/>
    <dgm:cxn modelId="{3FE017B2-AA04-C342-BBC3-32BA75E90B5D}" srcId="{4EA9EEA5-55E4-F647-BB98-9041E284DD17}" destId="{1FB36539-8674-4B47-9848-23FD0AA5EFE5}" srcOrd="0" destOrd="0" parTransId="{13BA3F4C-B5CE-4E47-88BF-AC2E5AA6BC64}" sibTransId="{84A69556-37B1-C743-90C4-A64EBCD2297C}"/>
    <dgm:cxn modelId="{88281DD5-AB79-CA44-A542-5662613509A9}" srcId="{659E519E-E8A6-4047-895A-2EBC3D8755C1}" destId="{08529B4F-7FC9-2E49-A5C1-C045D5F31400}" srcOrd="0" destOrd="0" parTransId="{4B1688B1-4C2D-BA41-943D-3EFC5B2B3851}" sibTransId="{5066D429-EEBF-4C45-8FC9-8D8B92E85676}"/>
    <dgm:cxn modelId="{E4605FE0-91FA-104A-ABCD-A74F16A3C439}" srcId="{173A0CC2-9A7D-AB4C-A481-C3868310CA94}" destId="{09BFBB2B-78E5-BD49-8BF5-8A7D29994B81}" srcOrd="2" destOrd="0" parTransId="{00E09EA2-6494-6443-AB43-DA37C3D681E4}" sibTransId="{1251A04A-B4CB-6141-AEA0-F7E1456D0C8C}"/>
    <dgm:cxn modelId="{E7968DE6-5334-4240-A224-9DA8FEC0C02A}" type="presOf" srcId="{DF234316-1ED6-7345-B53D-B9CA4D7964DE}" destId="{D23BEC08-C44D-FD4E-AE23-77CCA0FAEECC}" srcOrd="0" destOrd="0" presId="urn:microsoft.com/office/officeart/2005/8/layout/pList2"/>
    <dgm:cxn modelId="{044EF2EE-D740-3043-A7A1-E067D450C4DE}" type="presOf" srcId="{659E519E-E8A6-4047-895A-2EBC3D8755C1}" destId="{BABF3F32-AC6A-244E-A6B1-DC3B75F4DE40}" srcOrd="0" destOrd="0" presId="urn:microsoft.com/office/officeart/2005/8/layout/pList2"/>
    <dgm:cxn modelId="{36E04FEF-79CF-5043-9416-3D0B0CCC528C}" srcId="{173A0CC2-9A7D-AB4C-A481-C3868310CA94}" destId="{4EA9EEA5-55E4-F647-BB98-9041E284DD17}" srcOrd="0" destOrd="0" parTransId="{95CB6C0E-F5D0-6140-BFBB-64532A019B3F}" sibTransId="{DF234316-1ED6-7345-B53D-B9CA4D7964DE}"/>
    <dgm:cxn modelId="{19FAE403-2972-E64C-ACD8-9BCB055D9571}" type="presParOf" srcId="{40274BAF-2843-354F-942E-56FF1B3D36DE}" destId="{6BD2348B-B93F-0146-B0BC-7E5AB7E59185}" srcOrd="0" destOrd="0" presId="urn:microsoft.com/office/officeart/2005/8/layout/pList2"/>
    <dgm:cxn modelId="{3582694B-AB56-AD42-BB56-A68434BFFA35}" type="presParOf" srcId="{40274BAF-2843-354F-942E-56FF1B3D36DE}" destId="{B3194704-E41A-F641-B92B-6F03B47C2EA2}" srcOrd="1" destOrd="0" presId="urn:microsoft.com/office/officeart/2005/8/layout/pList2"/>
    <dgm:cxn modelId="{5210AA82-7BF5-3046-B39E-680A989165F6}" type="presParOf" srcId="{B3194704-E41A-F641-B92B-6F03B47C2EA2}" destId="{45308BEE-9498-A74B-8BEA-B62EC4E70C18}" srcOrd="0" destOrd="0" presId="urn:microsoft.com/office/officeart/2005/8/layout/pList2"/>
    <dgm:cxn modelId="{23CA2F6A-EF5E-5B4A-B47B-5C482F69C37B}" type="presParOf" srcId="{45308BEE-9498-A74B-8BEA-B62EC4E70C18}" destId="{2738DEAC-FDA3-FA49-9A97-DFECDB56370E}" srcOrd="0" destOrd="0" presId="urn:microsoft.com/office/officeart/2005/8/layout/pList2"/>
    <dgm:cxn modelId="{F1E23907-C07B-B047-B70F-3210E9147742}" type="presParOf" srcId="{45308BEE-9498-A74B-8BEA-B62EC4E70C18}" destId="{DEF25FD3-719C-BE44-895B-FCF7D9D3BBEA}" srcOrd="1" destOrd="0" presId="urn:microsoft.com/office/officeart/2005/8/layout/pList2"/>
    <dgm:cxn modelId="{7B6C2378-1349-CD41-B2EC-000F4FA79A94}" type="presParOf" srcId="{45308BEE-9498-A74B-8BEA-B62EC4E70C18}" destId="{FD7AB23D-0F09-6043-A9A2-0F550C42511A}" srcOrd="2" destOrd="0" presId="urn:microsoft.com/office/officeart/2005/8/layout/pList2"/>
    <dgm:cxn modelId="{AACE0381-76A8-A141-AC3D-6F47AA775CAB}" type="presParOf" srcId="{B3194704-E41A-F641-B92B-6F03B47C2EA2}" destId="{D23BEC08-C44D-FD4E-AE23-77CCA0FAEECC}" srcOrd="1" destOrd="0" presId="urn:microsoft.com/office/officeart/2005/8/layout/pList2"/>
    <dgm:cxn modelId="{2CB957A3-61FB-D14E-9453-02A00B67B237}" type="presParOf" srcId="{B3194704-E41A-F641-B92B-6F03B47C2EA2}" destId="{86FCD25D-39A1-8C45-A968-7E681DA604BD}" srcOrd="2" destOrd="0" presId="urn:microsoft.com/office/officeart/2005/8/layout/pList2"/>
    <dgm:cxn modelId="{0BDE78CD-09E3-6845-BA28-CA1FF3903F5C}" type="presParOf" srcId="{86FCD25D-39A1-8C45-A968-7E681DA604BD}" destId="{BABF3F32-AC6A-244E-A6B1-DC3B75F4DE40}" srcOrd="0" destOrd="0" presId="urn:microsoft.com/office/officeart/2005/8/layout/pList2"/>
    <dgm:cxn modelId="{64D560C3-BC2B-8E43-8115-BD5A8317C8E5}" type="presParOf" srcId="{86FCD25D-39A1-8C45-A968-7E681DA604BD}" destId="{CFDCE1DC-9366-2449-9333-24E4EDD2C0D0}" srcOrd="1" destOrd="0" presId="urn:microsoft.com/office/officeart/2005/8/layout/pList2"/>
    <dgm:cxn modelId="{FECC466F-58B4-994A-962A-BFC3C77F0114}" type="presParOf" srcId="{86FCD25D-39A1-8C45-A968-7E681DA604BD}" destId="{81C6B7EB-9DF0-1647-95E4-4A85393FC688}" srcOrd="2" destOrd="0" presId="urn:microsoft.com/office/officeart/2005/8/layout/pList2"/>
    <dgm:cxn modelId="{9B2A643F-E70B-0043-8907-D42DA4CB9647}" type="presParOf" srcId="{B3194704-E41A-F641-B92B-6F03B47C2EA2}" destId="{2366A7FD-120E-B34D-B791-E0971789CB07}" srcOrd="3" destOrd="0" presId="urn:microsoft.com/office/officeart/2005/8/layout/pList2"/>
    <dgm:cxn modelId="{1C7AED53-1D3C-5549-9C71-719D8925DFAC}" type="presParOf" srcId="{B3194704-E41A-F641-B92B-6F03B47C2EA2}" destId="{9AF1E641-4B0F-794B-860F-0828DB9ED2F0}" srcOrd="4" destOrd="0" presId="urn:microsoft.com/office/officeart/2005/8/layout/pList2"/>
    <dgm:cxn modelId="{D45E5A89-E8CB-AF46-8333-96086969D3BE}" type="presParOf" srcId="{9AF1E641-4B0F-794B-860F-0828DB9ED2F0}" destId="{14F093E7-486E-984C-A575-C556016CA407}" srcOrd="0" destOrd="0" presId="urn:microsoft.com/office/officeart/2005/8/layout/pList2"/>
    <dgm:cxn modelId="{EC60F27C-FE66-CC42-A645-2756B39C5CCF}" type="presParOf" srcId="{9AF1E641-4B0F-794B-860F-0828DB9ED2F0}" destId="{4A2839F0-C2DF-BF49-BEB2-ACF9738D451A}" srcOrd="1" destOrd="0" presId="urn:microsoft.com/office/officeart/2005/8/layout/pList2"/>
    <dgm:cxn modelId="{A9AC0E1A-5951-F341-89B1-93E908FEFAA1}" type="presParOf" srcId="{9AF1E641-4B0F-794B-860F-0828DB9ED2F0}" destId="{658AD39C-CB23-C94C-B307-0D8271CE79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B0FC7-C31D-4C53-911E-31961855C87F}">
      <dsp:nvSpPr>
        <dsp:cNvPr id="0" name=""/>
        <dsp:cNvSpPr/>
      </dsp:nvSpPr>
      <dsp:spPr>
        <a:xfrm>
          <a:off x="0" y="2239"/>
          <a:ext cx="11430000" cy="11348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B8539-BD45-4DD5-ACD3-4A2CBD3F7F6D}">
      <dsp:nvSpPr>
        <dsp:cNvPr id="0" name=""/>
        <dsp:cNvSpPr/>
      </dsp:nvSpPr>
      <dsp:spPr>
        <a:xfrm>
          <a:off x="343288" y="257577"/>
          <a:ext cx="624161" cy="6241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CDE70-6991-43A7-91F0-18287E2A0C3A}">
      <dsp:nvSpPr>
        <dsp:cNvPr id="0" name=""/>
        <dsp:cNvSpPr/>
      </dsp:nvSpPr>
      <dsp:spPr>
        <a:xfrm>
          <a:off x="1310738" y="2239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Product Availability and Economics</a:t>
          </a:r>
          <a:endParaRPr lang="en-US" sz="3600" kern="1200"/>
        </a:p>
      </dsp:txBody>
      <dsp:txXfrm>
        <a:off x="1310738" y="2239"/>
        <a:ext cx="10119261" cy="1134838"/>
      </dsp:txXfrm>
    </dsp:sp>
    <dsp:sp modelId="{03CDE22B-F6E3-4EC4-926F-F21F79AA1480}">
      <dsp:nvSpPr>
        <dsp:cNvPr id="0" name=""/>
        <dsp:cNvSpPr/>
      </dsp:nvSpPr>
      <dsp:spPr>
        <a:xfrm>
          <a:off x="0" y="1420786"/>
          <a:ext cx="11430000" cy="11348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470C2-E484-484D-A957-0467561BA1A4}">
      <dsp:nvSpPr>
        <dsp:cNvPr id="0" name=""/>
        <dsp:cNvSpPr/>
      </dsp:nvSpPr>
      <dsp:spPr>
        <a:xfrm>
          <a:off x="343288" y="1676125"/>
          <a:ext cx="624161" cy="6241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0066F-2C2E-42FF-BEBF-33929C736F79}">
      <dsp:nvSpPr>
        <dsp:cNvPr id="0" name=""/>
        <dsp:cNvSpPr/>
      </dsp:nvSpPr>
      <dsp:spPr>
        <a:xfrm>
          <a:off x="1310738" y="1420786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Overcoming Safety Concerns</a:t>
          </a:r>
          <a:endParaRPr lang="en-US" sz="3600" kern="1200"/>
        </a:p>
      </dsp:txBody>
      <dsp:txXfrm>
        <a:off x="1310738" y="1420786"/>
        <a:ext cx="10119261" cy="1134838"/>
      </dsp:txXfrm>
    </dsp:sp>
    <dsp:sp modelId="{E8A447CC-C4FB-479B-9705-50087A727A41}">
      <dsp:nvSpPr>
        <dsp:cNvPr id="0" name=""/>
        <dsp:cNvSpPr/>
      </dsp:nvSpPr>
      <dsp:spPr>
        <a:xfrm>
          <a:off x="0" y="2839334"/>
          <a:ext cx="11430000" cy="11348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CAE40-A090-41FD-A824-3D4AC3B91CC4}">
      <dsp:nvSpPr>
        <dsp:cNvPr id="0" name=""/>
        <dsp:cNvSpPr/>
      </dsp:nvSpPr>
      <dsp:spPr>
        <a:xfrm>
          <a:off x="343288" y="3094673"/>
          <a:ext cx="624161" cy="6241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B55BC-8E03-4547-A0AD-610E14DD1133}">
      <dsp:nvSpPr>
        <dsp:cNvPr id="0" name=""/>
        <dsp:cNvSpPr/>
      </dsp:nvSpPr>
      <dsp:spPr>
        <a:xfrm>
          <a:off x="1310738" y="2839334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Well-Documented Performance History</a:t>
          </a:r>
          <a:endParaRPr lang="en-US" sz="3600" kern="1200"/>
        </a:p>
      </dsp:txBody>
      <dsp:txXfrm>
        <a:off x="1310738" y="2839334"/>
        <a:ext cx="10119261" cy="1134838"/>
      </dsp:txXfrm>
    </dsp:sp>
    <dsp:sp modelId="{D44948EF-6DFF-4EB2-9389-EA1FB261490B}">
      <dsp:nvSpPr>
        <dsp:cNvPr id="0" name=""/>
        <dsp:cNvSpPr/>
      </dsp:nvSpPr>
      <dsp:spPr>
        <a:xfrm>
          <a:off x="0" y="4257882"/>
          <a:ext cx="11430000" cy="11348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18020-6EC6-4B7C-AFCD-0E758A80349F}">
      <dsp:nvSpPr>
        <dsp:cNvPr id="0" name=""/>
        <dsp:cNvSpPr/>
      </dsp:nvSpPr>
      <dsp:spPr>
        <a:xfrm>
          <a:off x="343288" y="4513221"/>
          <a:ext cx="624161" cy="6241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A813B-6379-4A9C-9A58-61987637896B}">
      <dsp:nvSpPr>
        <dsp:cNvPr id="0" name=""/>
        <dsp:cNvSpPr/>
      </dsp:nvSpPr>
      <dsp:spPr>
        <a:xfrm>
          <a:off x="1310738" y="4257882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Sales and Service Support</a:t>
          </a:r>
          <a:endParaRPr lang="en-US" sz="3600" kern="1200"/>
        </a:p>
      </dsp:txBody>
      <dsp:txXfrm>
        <a:off x="1310738" y="4257882"/>
        <a:ext cx="10119261" cy="1134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6367B-F623-4D62-8A17-4BB7DAEBDC73}">
      <dsp:nvSpPr>
        <dsp:cNvPr id="0" name=""/>
        <dsp:cNvSpPr/>
      </dsp:nvSpPr>
      <dsp:spPr>
        <a:xfrm>
          <a:off x="0" y="0"/>
          <a:ext cx="11430000" cy="113483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A006A-58C2-40CF-AB78-0EA72C5C0F5B}">
      <dsp:nvSpPr>
        <dsp:cNvPr id="0" name=""/>
        <dsp:cNvSpPr/>
      </dsp:nvSpPr>
      <dsp:spPr>
        <a:xfrm>
          <a:off x="343288" y="257577"/>
          <a:ext cx="624161" cy="6241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E4176-3CCC-4013-B8D0-C066E3890876}">
      <dsp:nvSpPr>
        <dsp:cNvPr id="0" name=""/>
        <dsp:cNvSpPr/>
      </dsp:nvSpPr>
      <dsp:spPr>
        <a:xfrm>
          <a:off x="1310738" y="2239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Addressing upfront costs</a:t>
          </a:r>
        </a:p>
      </dsp:txBody>
      <dsp:txXfrm>
        <a:off x="1310738" y="2239"/>
        <a:ext cx="10119261" cy="1134838"/>
      </dsp:txXfrm>
    </dsp:sp>
    <dsp:sp modelId="{ADD86709-9805-4EF4-AAB8-B93CD56F4273}">
      <dsp:nvSpPr>
        <dsp:cNvPr id="0" name=""/>
        <dsp:cNvSpPr/>
      </dsp:nvSpPr>
      <dsp:spPr>
        <a:xfrm>
          <a:off x="0" y="1420786"/>
          <a:ext cx="11430000" cy="113483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4D86F-C638-4DF1-9C7A-6E3915B25EF2}">
      <dsp:nvSpPr>
        <dsp:cNvPr id="0" name=""/>
        <dsp:cNvSpPr/>
      </dsp:nvSpPr>
      <dsp:spPr>
        <a:xfrm>
          <a:off x="343288" y="1676125"/>
          <a:ext cx="624161" cy="6241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1D501-6768-481C-9D90-E8FB0CDF3B27}">
      <dsp:nvSpPr>
        <dsp:cNvPr id="0" name=""/>
        <dsp:cNvSpPr/>
      </dsp:nvSpPr>
      <dsp:spPr>
        <a:xfrm>
          <a:off x="1310738" y="1420786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Increasing awareness and education</a:t>
          </a:r>
        </a:p>
      </dsp:txBody>
      <dsp:txXfrm>
        <a:off x="1310738" y="1420786"/>
        <a:ext cx="10119261" cy="1134838"/>
      </dsp:txXfrm>
    </dsp:sp>
    <dsp:sp modelId="{1D722640-0450-4A7C-9390-37F6E5090043}">
      <dsp:nvSpPr>
        <dsp:cNvPr id="0" name=""/>
        <dsp:cNvSpPr/>
      </dsp:nvSpPr>
      <dsp:spPr>
        <a:xfrm>
          <a:off x="0" y="2839334"/>
          <a:ext cx="11430000" cy="113483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FE46F-18A8-4CEC-B209-19A92AE4AF7A}">
      <dsp:nvSpPr>
        <dsp:cNvPr id="0" name=""/>
        <dsp:cNvSpPr/>
      </dsp:nvSpPr>
      <dsp:spPr>
        <a:xfrm>
          <a:off x="343288" y="3094673"/>
          <a:ext cx="624161" cy="6241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A9AB3-C9F7-4088-B02B-5D50DD6812B6}">
      <dsp:nvSpPr>
        <dsp:cNvPr id="0" name=""/>
        <dsp:cNvSpPr/>
      </dsp:nvSpPr>
      <dsp:spPr>
        <a:xfrm>
          <a:off x="1310738" y="2839334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Developing financing options</a:t>
          </a:r>
        </a:p>
      </dsp:txBody>
      <dsp:txXfrm>
        <a:off x="1310738" y="2839334"/>
        <a:ext cx="10119261" cy="1134838"/>
      </dsp:txXfrm>
    </dsp:sp>
    <dsp:sp modelId="{D8B1C7E6-C287-4F89-8D2F-AAAE23D2D288}">
      <dsp:nvSpPr>
        <dsp:cNvPr id="0" name=""/>
        <dsp:cNvSpPr/>
      </dsp:nvSpPr>
      <dsp:spPr>
        <a:xfrm>
          <a:off x="0" y="4257882"/>
          <a:ext cx="11430000" cy="113483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E67BA-5A94-41EB-9726-8FBC917502BF}">
      <dsp:nvSpPr>
        <dsp:cNvPr id="0" name=""/>
        <dsp:cNvSpPr/>
      </dsp:nvSpPr>
      <dsp:spPr>
        <a:xfrm>
          <a:off x="343288" y="4513221"/>
          <a:ext cx="624161" cy="6241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6BB22-E0A5-4C88-8CA9-AB305F080F7A}">
      <dsp:nvSpPr>
        <dsp:cNvPr id="0" name=""/>
        <dsp:cNvSpPr/>
      </dsp:nvSpPr>
      <dsp:spPr>
        <a:xfrm>
          <a:off x="1310738" y="4257882"/>
          <a:ext cx="10119261" cy="113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04" tIns="120104" rIns="120104" bIns="120104" numCol="1" spcCol="1270" anchor="ctr" anchorCtr="0">
          <a:noAutofit/>
        </a:bodyPr>
        <a:lstStyle/>
        <a:p>
          <a:pPr marL="0" lvl="0" indent="0" algn="l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Provide ongoing support</a:t>
          </a:r>
        </a:p>
      </dsp:txBody>
      <dsp:txXfrm>
        <a:off x="1310738" y="4257882"/>
        <a:ext cx="10119261" cy="11348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2348B-B93F-0146-B0BC-7E5AB7E59185}">
      <dsp:nvSpPr>
        <dsp:cNvPr id="0" name=""/>
        <dsp:cNvSpPr/>
      </dsp:nvSpPr>
      <dsp:spPr>
        <a:xfrm>
          <a:off x="0" y="0"/>
          <a:ext cx="11430000" cy="242744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AB23D-0F09-6043-A9A2-0F550C42511A}">
      <dsp:nvSpPr>
        <dsp:cNvPr id="0" name=""/>
        <dsp:cNvSpPr/>
      </dsp:nvSpPr>
      <dsp:spPr>
        <a:xfrm>
          <a:off x="342899" y="323659"/>
          <a:ext cx="3357562" cy="178012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11474" r="5064" b="11474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8DEAC-FDA3-FA49-9A97-DFECDB56370E}">
      <dsp:nvSpPr>
        <dsp:cNvPr id="0" name=""/>
        <dsp:cNvSpPr/>
      </dsp:nvSpPr>
      <dsp:spPr>
        <a:xfrm rot="10800000">
          <a:off x="342899" y="2427446"/>
          <a:ext cx="3357562" cy="296687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Industrial Efficiency and Decarbonization FOA 2804</a:t>
          </a:r>
          <a:endParaRPr lang="en-US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Award Amount: $20.4 million</a:t>
          </a:r>
        </a:p>
      </dsp:txBody>
      <dsp:txXfrm rot="10800000">
        <a:off x="434141" y="2427446"/>
        <a:ext cx="3175078" cy="2875636"/>
      </dsp:txXfrm>
    </dsp:sp>
    <dsp:sp modelId="{81C6B7EB-9DF0-1647-95E4-4A85393FC688}">
      <dsp:nvSpPr>
        <dsp:cNvPr id="0" name=""/>
        <dsp:cNvSpPr/>
      </dsp:nvSpPr>
      <dsp:spPr>
        <a:xfrm>
          <a:off x="4036218" y="323659"/>
          <a:ext cx="3357562" cy="178012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11474" r="5064" b="11474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F3F32-AC6A-244E-A6B1-DC3B75F4DE40}">
      <dsp:nvSpPr>
        <dsp:cNvPr id="0" name=""/>
        <dsp:cNvSpPr/>
      </dsp:nvSpPr>
      <dsp:spPr>
        <a:xfrm rot="10800000">
          <a:off x="4036218" y="2427446"/>
          <a:ext cx="3357562" cy="296687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Industrial Efficiency and Decarbonization   FOA 3206</a:t>
          </a:r>
          <a:endParaRPr lang="en-US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Award amount: </a:t>
          </a:r>
          <a:r>
            <a:rPr lang="en-US" sz="2400" b="1" i="0" kern="1200" dirty="0"/>
            <a:t>$38 million</a:t>
          </a:r>
          <a:endParaRPr lang="en-US" sz="2400" b="1" kern="1200" dirty="0"/>
        </a:p>
      </dsp:txBody>
      <dsp:txXfrm rot="10800000">
        <a:off x="4127460" y="2427446"/>
        <a:ext cx="3175078" cy="2875636"/>
      </dsp:txXfrm>
    </dsp:sp>
    <dsp:sp modelId="{658AD39C-CB23-C94C-B307-0D8271CE7947}">
      <dsp:nvSpPr>
        <dsp:cNvPr id="0" name=""/>
        <dsp:cNvSpPr/>
      </dsp:nvSpPr>
      <dsp:spPr>
        <a:xfrm>
          <a:off x="7729537" y="323659"/>
          <a:ext cx="3357562" cy="178012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64" t="-14209" r="5064" b="-14209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093E7-486E-984C-A575-C556016CA407}">
      <dsp:nvSpPr>
        <dsp:cNvPr id="0" name=""/>
        <dsp:cNvSpPr/>
      </dsp:nvSpPr>
      <dsp:spPr>
        <a:xfrm rot="10800000">
          <a:off x="7729537" y="2427446"/>
          <a:ext cx="3357562" cy="296687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Commercializing Industrial Decarbonization</a:t>
          </a:r>
          <a:endParaRPr lang="en-US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b="1" kern="1200" dirty="0"/>
            <a:t>INDIGO</a:t>
          </a:r>
          <a:r>
            <a:rPr lang="en-US" sz="2400" b="1" kern="1200" baseline="30000" dirty="0"/>
            <a:t>1</a:t>
          </a:r>
          <a:r>
            <a:rPr lang="en-US" sz="2400" b="1" kern="1200" dirty="0"/>
            <a:t> grants – $46 million </a:t>
          </a:r>
        </a:p>
      </dsp:txBody>
      <dsp:txXfrm rot="10800000">
        <a:off x="7820779" y="2427446"/>
        <a:ext cx="3175078" cy="2875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B3B07-1BD6-4778-B808-29C51B1D23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39BE2-0872-443D-85B7-AB3B6043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7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1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B9E4A-87F6-405A-BC2D-226273F4F9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42ABF-16F5-AB4F-842B-BBFF0B8E16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42ABF-16F5-AB4F-842B-BBFF0B8E16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svg"/><Relationship Id="rId3" Type="http://schemas.openxmlformats.org/officeDocument/2006/relationships/image" Target="../media/image31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17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Relationship Id="rId1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D4BA86E7-5C1B-3114-2CEA-255D5D36A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ue and white rectangle&#10;&#10;Description automatically generated">
            <a:extLst>
              <a:ext uri="{FF2B5EF4-FFF2-40B4-BE49-F238E27FC236}">
                <a16:creationId xmlns:a16="http://schemas.microsoft.com/office/drawing/2014/main" id="{4B46E803-EF00-C47C-4142-FEB8558F5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C1D904F-2FF3-0EC0-0160-4A52FEF43DB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E83DE-79BB-A03A-1F04-DEF87697B5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227204CD-466F-DA1D-C26F-8D5114713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4C8E86C8-D4E8-43E4-ED25-8F02EA059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icons &amp; copyright">
            <a:extLst>
              <a:ext uri="{FF2B5EF4-FFF2-40B4-BE49-F238E27FC236}">
                <a16:creationId xmlns:a16="http://schemas.microsoft.com/office/drawing/2014/main" id="{5B0B51EE-1845-EA19-771D-A8E4E29FC7E4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8" name="copyright">
              <a:extLst>
                <a:ext uri="{FF2B5EF4-FFF2-40B4-BE49-F238E27FC236}">
                  <a16:creationId xmlns:a16="http://schemas.microsoft.com/office/drawing/2014/main" id="{59D1EE32-6981-0554-D8C9-455DDCC6E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9" name="epri.com">
              <a:hlinkClick r:id="rId4"/>
              <a:extLst>
                <a:ext uri="{FF2B5EF4-FFF2-40B4-BE49-F238E27FC236}">
                  <a16:creationId xmlns:a16="http://schemas.microsoft.com/office/drawing/2014/main" id="{E85485AF-A652-7E2D-9AA6-C27278109E2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40A0C3-F19C-9D4C-F886-9C9DC4C75E4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Facebook icon">
              <a:hlinkClick r:id="rId5"/>
              <a:extLst>
                <a:ext uri="{FF2B5EF4-FFF2-40B4-BE49-F238E27FC236}">
                  <a16:creationId xmlns:a16="http://schemas.microsoft.com/office/drawing/2014/main" id="{94A86A42-A529-A203-D775-5F4E251B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2" name="X icon">
              <a:hlinkClick r:id="rId7"/>
              <a:extLst>
                <a:ext uri="{FF2B5EF4-FFF2-40B4-BE49-F238E27FC236}">
                  <a16:creationId xmlns:a16="http://schemas.microsoft.com/office/drawing/2014/main" id="{FF7EB385-D883-1A2B-C949-AEEE19E85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3" name="LinkedIn icon">
              <a:hlinkClick r:id="rId10"/>
              <a:extLst>
                <a:ext uri="{FF2B5EF4-FFF2-40B4-BE49-F238E27FC236}">
                  <a16:creationId xmlns:a16="http://schemas.microsoft.com/office/drawing/2014/main" id="{1D4EAF1D-637F-98A7-069D-2BEA84B8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4" name="speaker text">
            <a:extLst>
              <a:ext uri="{FF2B5EF4-FFF2-40B4-BE49-F238E27FC236}">
                <a16:creationId xmlns:a16="http://schemas.microsoft.com/office/drawing/2014/main" id="{80EEB94D-674E-D7A2-4F29-89E036EEFA7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291C2B40-B298-8D1F-5B26-6F6E702A8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47634B91-25FA-988D-86A5-DF6C66BDD7C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245CAB4-9342-928F-EAAA-0B92A52ED51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587447-AC8D-DC18-9FB0-96BEE0A15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61316" cy="542465"/>
            <a:chOff x="338624" y="6181725"/>
            <a:chExt cx="4461316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6962" y="6505633"/>
              <a:ext cx="291297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2DD0A8DD-FE61-40EF-B134-375D569AD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7AFC0-3046-7A4F-29FD-AC3A39AA58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icons &amp; copyright">
            <a:extLst>
              <a:ext uri="{FF2B5EF4-FFF2-40B4-BE49-F238E27FC236}">
                <a16:creationId xmlns:a16="http://schemas.microsoft.com/office/drawing/2014/main" id="{DF3957BA-113D-E1DB-5C3E-815E195CBDC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5" name="copyright">
              <a:extLst>
                <a:ext uri="{FF2B5EF4-FFF2-40B4-BE49-F238E27FC236}">
                  <a16:creationId xmlns:a16="http://schemas.microsoft.com/office/drawing/2014/main" id="{D9C092E5-FCB0-EAC0-2D7A-89F6EB7A1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9" name="epri.com">
              <a:hlinkClick r:id="rId4"/>
              <a:extLst>
                <a:ext uri="{FF2B5EF4-FFF2-40B4-BE49-F238E27FC236}">
                  <a16:creationId xmlns:a16="http://schemas.microsoft.com/office/drawing/2014/main" id="{C9C34983-A05D-E05A-6767-82E1B3B98C9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EFAF85-9A2F-C018-BB08-90D258F09C8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1" name="Facebook icon">
              <a:hlinkClick r:id="rId5"/>
              <a:extLst>
                <a:ext uri="{FF2B5EF4-FFF2-40B4-BE49-F238E27FC236}">
                  <a16:creationId xmlns:a16="http://schemas.microsoft.com/office/drawing/2014/main" id="{C117308A-00EC-AADA-547D-4319B9B37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2" name="X icon">
              <a:hlinkClick r:id="rId7"/>
              <a:extLst>
                <a:ext uri="{FF2B5EF4-FFF2-40B4-BE49-F238E27FC236}">
                  <a16:creationId xmlns:a16="http://schemas.microsoft.com/office/drawing/2014/main" id="{8ECFCE84-B7E1-73D3-0468-52D37E5EC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3" name="LinkedIn icon">
              <a:hlinkClick r:id="rId10"/>
              <a:extLst>
                <a:ext uri="{FF2B5EF4-FFF2-40B4-BE49-F238E27FC236}">
                  <a16:creationId xmlns:a16="http://schemas.microsoft.com/office/drawing/2014/main" id="{261EE235-E026-EC47-864D-841B8052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1979E5D-67E5-8BDB-DE09-02AB1E299781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BBEBE45F-D3E2-A292-BD9F-63F65A3EE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F817C941-A734-82A2-D3D8-6B3352F79B2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EE35F58-FA23-781F-DFB5-376B528FF4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3B9A46-006C-97C5-2C1D-8D3F591E5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9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B1A4651F-4976-818F-7743-A8FBD0EC4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01E7FC-D8C1-7F96-63B7-1279F4071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25B62A2F-D9BE-39C3-BB61-DEABA8A13CE3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4F532AAD-3A26-4F65-7F0A-A55FDA69C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284819F2-7A31-6C1A-6C21-D9CAD014C82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DB9F7B-177E-8058-E009-0904B58B2BCA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D1A39DDA-0C8F-6FF4-8039-D52F38722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34280B4B-A9ED-3C9C-916E-341C4EB3F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07C17A0E-9D65-8FD4-BB14-EDD65C3C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3" name="speaker text">
            <a:extLst>
              <a:ext uri="{FF2B5EF4-FFF2-40B4-BE49-F238E27FC236}">
                <a16:creationId xmlns:a16="http://schemas.microsoft.com/office/drawing/2014/main" id="{43ED1241-0F57-BE93-CEA9-046F1B13B97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3F167085-AB3B-507C-3D9B-4A6B0721E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76FFFAA0-4797-87B4-D6D5-915FF67A108E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10EE60B-88DF-D1D4-FBE7-EACE18D4280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1E36D8-4A48-7D83-FC1C-24E8B1771B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6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5A167B2A-4EA6-373C-8101-85791B416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9B76D3-179B-9A4F-362D-270F7048E7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E43016B5-78CA-A5A0-0443-4A7730407D2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907FB0-D154-084A-60E6-64D2703D4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441A0545-BA05-9B85-68CA-75C4CFE0FA27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F7C2C4-67DA-CD53-A6CD-872E1780883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9AEAA200-D70E-48FC-DDED-C69A595F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D6B80064-143F-F36C-1ACC-4F19A0450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5B26AF3E-CCFF-3C89-E7D4-D7B9F84B6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3" name="speaker text">
            <a:extLst>
              <a:ext uri="{FF2B5EF4-FFF2-40B4-BE49-F238E27FC236}">
                <a16:creationId xmlns:a16="http://schemas.microsoft.com/office/drawing/2014/main" id="{FBB503EE-EFD0-C1D5-FB21-72F2F0709DBE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3906FBEB-CB67-1E3D-A74E-BEBE87CDD5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206D7E8C-5743-40E5-1326-64339FD9237A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06A9B7A-0860-3E70-346C-B1D1FCE70FA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BAEA86-F0BC-F597-10F0-9B8D5E78A8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8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CE11379D-2A54-955B-83DD-08D4139ED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586743F5-0B6A-590A-9280-3CFF9ABFD6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icons &amp; copyright">
            <a:extLst>
              <a:ext uri="{FF2B5EF4-FFF2-40B4-BE49-F238E27FC236}">
                <a16:creationId xmlns:a16="http://schemas.microsoft.com/office/drawing/2014/main" id="{A5BE702D-6589-BBE8-1F5D-4786929D789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8" name="copyright">
              <a:extLst>
                <a:ext uri="{FF2B5EF4-FFF2-40B4-BE49-F238E27FC236}">
                  <a16:creationId xmlns:a16="http://schemas.microsoft.com/office/drawing/2014/main" id="{7793006F-A502-4C77-781E-F3083B138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9" name="epri.com">
              <a:hlinkClick r:id="rId4"/>
              <a:extLst>
                <a:ext uri="{FF2B5EF4-FFF2-40B4-BE49-F238E27FC236}">
                  <a16:creationId xmlns:a16="http://schemas.microsoft.com/office/drawing/2014/main" id="{94FE15AE-CD0D-DA02-13B6-6AC2EF37877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2A2711-EE67-6D13-160A-8CB27345BBB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Facebook icon">
              <a:hlinkClick r:id="rId5"/>
              <a:extLst>
                <a:ext uri="{FF2B5EF4-FFF2-40B4-BE49-F238E27FC236}">
                  <a16:creationId xmlns:a16="http://schemas.microsoft.com/office/drawing/2014/main" id="{1BEED67E-196F-0126-3050-7E00784B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2" name="X icon">
              <a:hlinkClick r:id="rId7"/>
              <a:extLst>
                <a:ext uri="{FF2B5EF4-FFF2-40B4-BE49-F238E27FC236}">
                  <a16:creationId xmlns:a16="http://schemas.microsoft.com/office/drawing/2014/main" id="{78FC5618-848C-9FEF-B681-085424F80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3" name="LinkedIn icon">
              <a:hlinkClick r:id="rId10"/>
              <a:extLst>
                <a:ext uri="{FF2B5EF4-FFF2-40B4-BE49-F238E27FC236}">
                  <a16:creationId xmlns:a16="http://schemas.microsoft.com/office/drawing/2014/main" id="{CB6DFDBB-F27A-A123-E3E3-23B3599A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4" name="speaker text">
            <a:extLst>
              <a:ext uri="{FF2B5EF4-FFF2-40B4-BE49-F238E27FC236}">
                <a16:creationId xmlns:a16="http://schemas.microsoft.com/office/drawing/2014/main" id="{F0700B10-3571-82F0-CBEF-EA825436FB26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C57E226B-4A43-D50A-6BB5-19EA6ADF3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EBD3BB55-FF81-E999-476B-9CE5CEBFA0E6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3FC8515-7565-F182-2227-F7A032268B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47CAFF-78C7-8F1D-5DF5-81DC64FA52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ackground image">
            <a:extLst>
              <a:ext uri="{FF2B5EF4-FFF2-40B4-BE49-F238E27FC236}">
                <a16:creationId xmlns:a16="http://schemas.microsoft.com/office/drawing/2014/main" id="{E05AEB82-F4EE-A28A-4895-89823A073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682BE6-8EBD-C7A2-A277-8D585603E1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icons &amp; copyright">
            <a:extLst>
              <a:ext uri="{FF2B5EF4-FFF2-40B4-BE49-F238E27FC236}">
                <a16:creationId xmlns:a16="http://schemas.microsoft.com/office/drawing/2014/main" id="{9D6786AF-F0A9-8A53-5CA2-1A736F188A7B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32" name="copyright">
              <a:extLst>
                <a:ext uri="{FF2B5EF4-FFF2-40B4-BE49-F238E27FC236}">
                  <a16:creationId xmlns:a16="http://schemas.microsoft.com/office/drawing/2014/main" id="{C0308A44-BBE5-D81F-574F-07760DD25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33" name="epri.com">
              <a:hlinkClick r:id="rId4"/>
              <a:extLst>
                <a:ext uri="{FF2B5EF4-FFF2-40B4-BE49-F238E27FC236}">
                  <a16:creationId xmlns:a16="http://schemas.microsoft.com/office/drawing/2014/main" id="{66E6DE23-313B-E3BC-9F1B-97374B0591A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A8D29D-E276-8A9F-432D-CA03F32877A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Facebook icon">
              <a:hlinkClick r:id="rId5"/>
              <a:extLst>
                <a:ext uri="{FF2B5EF4-FFF2-40B4-BE49-F238E27FC236}">
                  <a16:creationId xmlns:a16="http://schemas.microsoft.com/office/drawing/2014/main" id="{788E205B-86D1-5D42-086E-CF540F751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6" name="X icon">
              <a:hlinkClick r:id="rId7"/>
              <a:extLst>
                <a:ext uri="{FF2B5EF4-FFF2-40B4-BE49-F238E27FC236}">
                  <a16:creationId xmlns:a16="http://schemas.microsoft.com/office/drawing/2014/main" id="{6ADAEAA1-0A2D-FA7B-2834-B26E58B43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37" name="LinkedIn icon">
              <a:hlinkClick r:id="rId10"/>
              <a:extLst>
                <a:ext uri="{FF2B5EF4-FFF2-40B4-BE49-F238E27FC236}">
                  <a16:creationId xmlns:a16="http://schemas.microsoft.com/office/drawing/2014/main" id="{25B5DAB4-F93E-34E1-98FD-5BD0FC49E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38" name="speaker text">
            <a:extLst>
              <a:ext uri="{FF2B5EF4-FFF2-40B4-BE49-F238E27FC236}">
                <a16:creationId xmlns:a16="http://schemas.microsoft.com/office/drawing/2014/main" id="{A87EEFC4-E3B1-F0F2-15FA-8F1A23F22E2C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9" name="subtitle">
            <a:extLst>
              <a:ext uri="{FF2B5EF4-FFF2-40B4-BE49-F238E27FC236}">
                <a16:creationId xmlns:a16="http://schemas.microsoft.com/office/drawing/2014/main" id="{C76A19F8-BAE9-BA8F-B563-151CD8FA8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0" name="title text">
            <a:extLst>
              <a:ext uri="{FF2B5EF4-FFF2-40B4-BE49-F238E27FC236}">
                <a16:creationId xmlns:a16="http://schemas.microsoft.com/office/drawing/2014/main" id="{E6942DE2-765D-442E-D8F4-BC8FF3D105A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0B6B56EA-BABB-5FC4-6FEC-9D66AC73C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4E1A8-A76F-65C2-56EA-A8E6B334F2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8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899DCDB5-1E6B-5B83-12DE-B680C90D8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852ED3-81AE-965C-CC42-1B2877ADB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D6323CE5-3A3A-707E-E736-7A89B04168D4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E1BE62DB-F81C-98A1-D15E-622BBE798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B6699-1556-A96B-5D74-378B9871A95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4EB9B5-E6A1-5DE5-02B7-BF55E30143B7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FD1D0A58-86EE-15E3-EB42-761B64D79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38E7E498-7FE7-0750-D604-28AB2823A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535D4DDE-D561-DB2D-4335-F85AE9B4B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3" name="speaker text">
            <a:extLst>
              <a:ext uri="{FF2B5EF4-FFF2-40B4-BE49-F238E27FC236}">
                <a16:creationId xmlns:a16="http://schemas.microsoft.com/office/drawing/2014/main" id="{D666ABFE-311F-AE13-5CB0-976FC0CA5F6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017D0E3D-A738-1F5E-9010-F0EA27616F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0DABBD4A-3F87-4B09-9CD1-38E24B15A8B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3187E4A-F2C7-E069-4E8E-2447B4F4672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5E1A2E-64A4-6457-1AC5-B8B941845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ackground image">
            <a:extLst>
              <a:ext uri="{FF2B5EF4-FFF2-40B4-BE49-F238E27FC236}">
                <a16:creationId xmlns:a16="http://schemas.microsoft.com/office/drawing/2014/main" id="{5AA49A4A-9AA4-2918-BD59-DC5C93BD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80E81-620C-6BC1-ED8A-D9AFE09AA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5" name="icons &amp; copyright">
            <a:extLst>
              <a:ext uri="{FF2B5EF4-FFF2-40B4-BE49-F238E27FC236}">
                <a16:creationId xmlns:a16="http://schemas.microsoft.com/office/drawing/2014/main" id="{78C03AC4-EBDC-9EBF-E07F-242B0B9CEEF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BA874871-7F59-C1C9-8616-F208AE88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7FBE783E-79BC-833F-3DE5-35A3FD34CE28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0F1BBB-E51D-4D18-B318-111CABA7A827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9A6B08C5-86AC-4CC3-4DF1-0AEA5138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5F186DE6-4283-E9CE-6A88-C1593812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EE20731D-E3A0-BB12-8173-F214F00D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B8D3D2B3-AE24-5B3F-80B6-F94ABCA40B9F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5F8A1BB-047F-B517-0DD9-6E076E78A3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FE6D33B7-B0A9-DDA5-FA46-1B748384079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4D92122-D886-6D44-2A24-4B49F9C779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7059C8-4222-0673-4AF8-D2D19FFFC2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61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>
            <a:extLst>
              <a:ext uri="{FF2B5EF4-FFF2-40B4-BE49-F238E27FC236}">
                <a16:creationId xmlns:a16="http://schemas.microsoft.com/office/drawing/2014/main" id="{B0A3716A-B757-8E39-F66B-0356B9257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80E81-620C-6BC1-ED8A-D9AFE09AA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5" name="icons &amp; copyright">
            <a:extLst>
              <a:ext uri="{FF2B5EF4-FFF2-40B4-BE49-F238E27FC236}">
                <a16:creationId xmlns:a16="http://schemas.microsoft.com/office/drawing/2014/main" id="{78C03AC4-EBDC-9EBF-E07F-242B0B9CEEF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BA874871-7F59-C1C9-8616-F208AE88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7FBE783E-79BC-833F-3DE5-35A3FD34CE28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0F1BBB-E51D-4D18-B318-111CABA7A827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9A6B08C5-86AC-4CC3-4DF1-0AEA5138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5F186DE6-4283-E9CE-6A88-C1593812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EE20731D-E3A0-BB12-8173-F214F00D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B8D3D2B3-AE24-5B3F-80B6-F94ABCA40B9F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5F8A1BB-047F-B517-0DD9-6E076E78A3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FE6D33B7-B0A9-DDA5-FA46-1B748384079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4D92122-D886-6D44-2A24-4B49F9C779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D6C4A-F71A-A26B-14AE-79CFB19D25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1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9699FE8E-B75C-D9C3-E4BB-603CDC307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80E81-620C-6BC1-ED8A-D9AFE09AA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icons &amp; copyright">
            <a:extLst>
              <a:ext uri="{FF2B5EF4-FFF2-40B4-BE49-F238E27FC236}">
                <a16:creationId xmlns:a16="http://schemas.microsoft.com/office/drawing/2014/main" id="{78C03AC4-EBDC-9EBF-E07F-242B0B9CEEF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BA874871-7F59-C1C9-8616-F208AE88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7FBE783E-79BC-833F-3DE5-35A3FD34CE28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0F1BBB-E51D-4D18-B318-111CABA7A827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9A6B08C5-86AC-4CC3-4DF1-0AEA5138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5F186DE6-4283-E9CE-6A88-C1593812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EE20731D-E3A0-BB12-8173-F214F00D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B8D3D2B3-AE24-5B3F-80B6-F94ABCA40B9F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5F8A1BB-047F-B517-0DD9-6E076E78A3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FE6D33B7-B0A9-DDA5-FA46-1B748384079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4D92122-D886-6D44-2A24-4B49F9C779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AB439E-6860-E74C-6CBC-27C93976C9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CFECE95-F660-E032-9C37-898350C88DE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15815" y="1910248"/>
            <a:ext cx="3166946" cy="825694"/>
          </a:xfrm>
        </p:spPr>
        <p:txBody>
          <a:bodyPr>
            <a:normAutofit/>
          </a:bodyPr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2400" b="1" i="0">
                <a:solidFill>
                  <a:schemeClr val="tx2">
                    <a:lumMod val="50000"/>
                  </a:schemeClr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894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9699FE8E-B75C-D9C3-E4BB-603CDC307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80E81-620C-6BC1-ED8A-D9AFE09AA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icons &amp; copyright">
            <a:extLst>
              <a:ext uri="{FF2B5EF4-FFF2-40B4-BE49-F238E27FC236}">
                <a16:creationId xmlns:a16="http://schemas.microsoft.com/office/drawing/2014/main" id="{78C03AC4-EBDC-9EBF-E07F-242B0B9CEEF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BA874871-7F59-C1C9-8616-F208AE88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7FBE783E-79BC-833F-3DE5-35A3FD34CE28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0F1BBB-E51D-4D18-B318-111CABA7A827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9A6B08C5-86AC-4CC3-4DF1-0AEA5138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5F186DE6-4283-E9CE-6A88-C1593812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EE20731D-E3A0-BB12-8173-F214F00D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B8D3D2B3-AE24-5B3F-80B6-F94ABCA40B9F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35F8A1BB-047F-B517-0DD9-6E076E78A3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FE6D33B7-B0A9-DDA5-FA46-1B748384079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4D92122-D886-6D44-2A24-4B49F9C779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61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56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02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01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>
            <a:extLst>
              <a:ext uri="{FF2B5EF4-FFF2-40B4-BE49-F238E27FC236}">
                <a16:creationId xmlns:a16="http://schemas.microsoft.com/office/drawing/2014/main" id="{5BFA1840-DB6D-7159-AE26-E3D9252E9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9EC0545B-DE59-6EF1-E72D-C715244C95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icons &amp; copyright">
            <a:extLst>
              <a:ext uri="{FF2B5EF4-FFF2-40B4-BE49-F238E27FC236}">
                <a16:creationId xmlns:a16="http://schemas.microsoft.com/office/drawing/2014/main" id="{CDFD1DEF-B29C-AB3C-3E73-DFA749F3C980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7" name="copyright">
              <a:extLst>
                <a:ext uri="{FF2B5EF4-FFF2-40B4-BE49-F238E27FC236}">
                  <a16:creationId xmlns:a16="http://schemas.microsoft.com/office/drawing/2014/main" id="{CFF25273-5F20-DD77-58AE-9D4FF0996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8" name="epri.com">
              <a:hlinkClick r:id="rId4"/>
              <a:extLst>
                <a:ext uri="{FF2B5EF4-FFF2-40B4-BE49-F238E27FC236}">
                  <a16:creationId xmlns:a16="http://schemas.microsoft.com/office/drawing/2014/main" id="{5C3364B0-225F-08F0-B311-40F2E30A9C1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FADAA3-185A-791A-4E59-6E323A93BBB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F23EC820-610D-6376-1C3E-DE4A8B30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7AFBAC84-F0EB-3CD2-E8F2-D8EA5B2D2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8D5FC7E2-24D9-3BDE-748A-82963161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A84FE7D4-F5AC-618E-372B-1DFC23D993CE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6DE7777-90B9-EBAE-A6EF-3017FCF11E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7440C898-4ED3-3626-EFD8-4B1DA7285DA8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FD40E50-2685-769D-C610-B300B1ACED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4ABC3-12AE-008E-0B64-EF4DE57CBD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62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79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1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0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30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388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742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24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256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66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>
            <a:extLst>
              <a:ext uri="{FF2B5EF4-FFF2-40B4-BE49-F238E27FC236}">
                <a16:creationId xmlns:a16="http://schemas.microsoft.com/office/drawing/2014/main" id="{CA709975-495D-D860-C31C-0B709E015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6483AE6B-E99A-7611-1CD7-CC9D8C176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icons &amp; copyright">
            <a:extLst>
              <a:ext uri="{FF2B5EF4-FFF2-40B4-BE49-F238E27FC236}">
                <a16:creationId xmlns:a16="http://schemas.microsoft.com/office/drawing/2014/main" id="{EC7268F2-1CDE-4AA9-744F-36289605380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7" name="copyright">
              <a:extLst>
                <a:ext uri="{FF2B5EF4-FFF2-40B4-BE49-F238E27FC236}">
                  <a16:creationId xmlns:a16="http://schemas.microsoft.com/office/drawing/2014/main" id="{AE5FACF2-FA25-B87F-0F3C-BD8892249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8" name="epri.com">
              <a:hlinkClick r:id="rId4"/>
              <a:extLst>
                <a:ext uri="{FF2B5EF4-FFF2-40B4-BE49-F238E27FC236}">
                  <a16:creationId xmlns:a16="http://schemas.microsoft.com/office/drawing/2014/main" id="{58667503-DD50-DA46-8343-77902DC6E7F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80796F-5B55-1695-87AD-9542B18F72CB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19CD64A5-B572-3B7F-1EB1-19FF6199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E0B19A8A-F0CD-460D-2C3B-48169CDA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58792B75-3992-B3AE-66A1-FA8A625A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CDA2EAC5-E3CA-F68E-E02D-83DD1B6719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0931DAA-52AA-977D-A884-4F8BB0ABB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73CC7DE-8A92-E2CE-3978-C8CD753DFAE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BA4DF1-EC86-9711-5D4D-63937AE4CF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0443AC-D811-E9C4-D61B-25344AC251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29801-41A6-3A62-CDAA-5D5AD1191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5">
            <a:extLst>
              <a:ext uri="{FF2B5EF4-FFF2-40B4-BE49-F238E27FC236}">
                <a16:creationId xmlns:a16="http://schemas.microsoft.com/office/drawing/2014/main" id="{7DB0A78F-77DF-4662-7185-DCFB72C7DD4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161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66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25DA2C55-881F-87BD-C3E5-82564AAA7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6483AE6B-E99A-7611-1CD7-CC9D8C176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icons &amp; copyright">
            <a:extLst>
              <a:ext uri="{FF2B5EF4-FFF2-40B4-BE49-F238E27FC236}">
                <a16:creationId xmlns:a16="http://schemas.microsoft.com/office/drawing/2014/main" id="{EC7268F2-1CDE-4AA9-744F-36289605380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7" name="copyright">
              <a:extLst>
                <a:ext uri="{FF2B5EF4-FFF2-40B4-BE49-F238E27FC236}">
                  <a16:creationId xmlns:a16="http://schemas.microsoft.com/office/drawing/2014/main" id="{AE5FACF2-FA25-B87F-0F3C-BD8892249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8" name="epri.com">
              <a:hlinkClick r:id="rId4"/>
              <a:extLst>
                <a:ext uri="{FF2B5EF4-FFF2-40B4-BE49-F238E27FC236}">
                  <a16:creationId xmlns:a16="http://schemas.microsoft.com/office/drawing/2014/main" id="{58667503-DD50-DA46-8343-77902DC6E7F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80796F-5B55-1695-87AD-9542B18F72CB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19CD64A5-B572-3B7F-1EB1-19FF6199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E0B19A8A-F0CD-460D-2C3B-48169CDA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58792B75-3992-B3AE-66A1-FA8A625A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CDA2EAC5-E3CA-F68E-E02D-83DD1B6719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0931DAA-52AA-977D-A884-4F8BB0ABB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73CC7DE-8A92-E2CE-3978-C8CD753DFAE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BA4DF1-EC86-9711-5D4D-63937AE4CF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0443AC-D811-E9C4-D61B-25344AC251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1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DB53799-A9A9-CC61-21CD-103E12F83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white rectangle&#10;&#10;Description automatically generated">
            <a:extLst>
              <a:ext uri="{FF2B5EF4-FFF2-40B4-BE49-F238E27FC236}">
                <a16:creationId xmlns:a16="http://schemas.microsoft.com/office/drawing/2014/main" id="{6483AE6B-E99A-7611-1CD7-CC9D8C176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6" name="icons &amp; copyright">
            <a:extLst>
              <a:ext uri="{FF2B5EF4-FFF2-40B4-BE49-F238E27FC236}">
                <a16:creationId xmlns:a16="http://schemas.microsoft.com/office/drawing/2014/main" id="{EC7268F2-1CDE-4AA9-744F-36289605380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7" name="copyright">
              <a:extLst>
                <a:ext uri="{FF2B5EF4-FFF2-40B4-BE49-F238E27FC236}">
                  <a16:creationId xmlns:a16="http://schemas.microsoft.com/office/drawing/2014/main" id="{AE5FACF2-FA25-B87F-0F3C-BD8892249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8" name="epri.com">
              <a:hlinkClick r:id="rId4"/>
              <a:extLst>
                <a:ext uri="{FF2B5EF4-FFF2-40B4-BE49-F238E27FC236}">
                  <a16:creationId xmlns:a16="http://schemas.microsoft.com/office/drawing/2014/main" id="{58667503-DD50-DA46-8343-77902DC6E7F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80796F-5B55-1695-87AD-9542B18F72CB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19CD64A5-B572-3B7F-1EB1-19FF6199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E0B19A8A-F0CD-460D-2C3B-48169CDA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58792B75-3992-B3AE-66A1-FA8A625A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CDA2EAC5-E3CA-F68E-E02D-83DD1B6719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0931DAA-52AA-977D-A884-4F8BB0ABB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73CC7DE-8A92-E2CE-3978-C8CD753DFAE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BA4DF1-EC86-9711-5D4D-63937AE4CF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0443AC-D811-E9C4-D61B-25344AC251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9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944A3BE-B906-332E-1BFF-542109CFE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rectangle&#10;&#10;Description automatically generated">
            <a:extLst>
              <a:ext uri="{FF2B5EF4-FFF2-40B4-BE49-F238E27FC236}">
                <a16:creationId xmlns:a16="http://schemas.microsoft.com/office/drawing/2014/main" id="{48DB82E1-D15B-3E05-6425-995E20562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icons &amp; copyright">
            <a:extLst>
              <a:ext uri="{FF2B5EF4-FFF2-40B4-BE49-F238E27FC236}">
                <a16:creationId xmlns:a16="http://schemas.microsoft.com/office/drawing/2014/main" id="{2CBB64E2-EDB6-F17B-D941-5469D69F3F2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8EE19082-A3C8-80F8-1FE6-A54F4576E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04EB96F8-FA44-7218-3517-7FF4FB74D2B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45B60E-A936-0D16-A3C7-8F79E3C241E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AF5CBD2D-6AE9-36E0-45FC-1BB16576D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179F5959-4866-6DCC-6D8F-6C35C16F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D4B28143-E209-8037-7DC9-76E33A39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71433A25-9759-1038-A23A-102D46B94D6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4E28EA1D-32E4-77B8-73B1-1E98D8E3A1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E9A6C6A1-0444-AA6D-4B88-7A87520A6A1A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F7D2C3C-9248-DF9B-02A3-07CD1CE8164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707B4-7EE7-96F8-4B89-5F47423E1C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838" y="500645"/>
            <a:ext cx="3644900" cy="36449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A63F8E-4A66-AD47-EE96-6143390074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15815" y="1918832"/>
            <a:ext cx="3166946" cy="825694"/>
          </a:xfrm>
        </p:spPr>
        <p:txBody>
          <a:bodyPr>
            <a:normAutofit/>
          </a:bodyPr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2400" b="1" i="0">
                <a:solidFill>
                  <a:schemeClr val="tx2">
                    <a:lumMod val="50000"/>
                  </a:schemeClr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37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944A3BE-B906-332E-1BFF-542109CFE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rectangle&#10;&#10;Description automatically generated">
            <a:extLst>
              <a:ext uri="{FF2B5EF4-FFF2-40B4-BE49-F238E27FC236}">
                <a16:creationId xmlns:a16="http://schemas.microsoft.com/office/drawing/2014/main" id="{48DB82E1-D15B-3E05-6425-995E20562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icons &amp; copyright">
            <a:extLst>
              <a:ext uri="{FF2B5EF4-FFF2-40B4-BE49-F238E27FC236}">
                <a16:creationId xmlns:a16="http://schemas.microsoft.com/office/drawing/2014/main" id="{2CBB64E2-EDB6-F17B-D941-5469D69F3F2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6" name="copyright">
              <a:extLst>
                <a:ext uri="{FF2B5EF4-FFF2-40B4-BE49-F238E27FC236}">
                  <a16:creationId xmlns:a16="http://schemas.microsoft.com/office/drawing/2014/main" id="{8EE19082-A3C8-80F8-1FE6-A54F4576E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2025 Electric Power Research Institute, Inc. All rights reserved.</a:t>
              </a:r>
            </a:p>
          </p:txBody>
        </p:sp>
        <p:sp>
          <p:nvSpPr>
            <p:cNvPr id="17" name="epri.com">
              <a:hlinkClick r:id="rId4"/>
              <a:extLst>
                <a:ext uri="{FF2B5EF4-FFF2-40B4-BE49-F238E27FC236}">
                  <a16:creationId xmlns:a16="http://schemas.microsoft.com/office/drawing/2014/main" id="{04EB96F8-FA44-7218-3517-7FF4FB74D2B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45B60E-A936-0D16-A3C7-8F79E3C241E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Facebook icon">
              <a:hlinkClick r:id="rId5"/>
              <a:extLst>
                <a:ext uri="{FF2B5EF4-FFF2-40B4-BE49-F238E27FC236}">
                  <a16:creationId xmlns:a16="http://schemas.microsoft.com/office/drawing/2014/main" id="{AF5CBD2D-6AE9-36E0-45FC-1BB16576D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0" name="X icon">
              <a:hlinkClick r:id="rId7"/>
              <a:extLst>
                <a:ext uri="{FF2B5EF4-FFF2-40B4-BE49-F238E27FC236}">
                  <a16:creationId xmlns:a16="http://schemas.microsoft.com/office/drawing/2014/main" id="{179F5959-4866-6DCC-6D8F-6C35C16F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1" name="LinkedIn icon">
              <a:hlinkClick r:id="rId10"/>
              <a:extLst>
                <a:ext uri="{FF2B5EF4-FFF2-40B4-BE49-F238E27FC236}">
                  <a16:creationId xmlns:a16="http://schemas.microsoft.com/office/drawing/2014/main" id="{D4B28143-E209-8037-7DC9-76E33A39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2" name="speaker text">
            <a:extLst>
              <a:ext uri="{FF2B5EF4-FFF2-40B4-BE49-F238E27FC236}">
                <a16:creationId xmlns:a16="http://schemas.microsoft.com/office/drawing/2014/main" id="{71433A25-9759-1038-A23A-102D46B94D6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4E28EA1D-32E4-77B8-73B1-1E98D8E3A1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4" name="title text">
            <a:extLst>
              <a:ext uri="{FF2B5EF4-FFF2-40B4-BE49-F238E27FC236}">
                <a16:creationId xmlns:a16="http://schemas.microsoft.com/office/drawing/2014/main" id="{E9A6C6A1-0444-AA6D-4B88-7A87520A6A1A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F7D2C3C-9248-DF9B-02A3-07CD1CE8164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686" y="405535"/>
            <a:ext cx="1670022" cy="3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30.sv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2025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57" r:id="rId6"/>
    <p:sldLayoutId id="2147483758" r:id="rId7"/>
    <p:sldLayoutId id="2147483755" r:id="rId8"/>
    <p:sldLayoutId id="2147483759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8" r:id="rId18"/>
    <p:sldLayoutId id="2147483743" r:id="rId19"/>
    <p:sldLayoutId id="2147483744" r:id="rId20"/>
    <p:sldLayoutId id="2147483745" r:id="rId21"/>
    <p:sldLayoutId id="2147483754" r:id="rId22"/>
    <p:sldLayoutId id="2147483742" r:id="rId23"/>
    <p:sldLayoutId id="2147483747" r:id="rId24"/>
    <p:sldLayoutId id="2147483715" r:id="rId25"/>
    <p:sldLayoutId id="2147483753" r:id="rId26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>
            <a:lumMod val="60000"/>
            <a:lumOff val="40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>
            <a:lumMod val="60000"/>
            <a:lumOff val="40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1B13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2025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60" r:id="rId7"/>
    <p:sldLayoutId id="2147483761" r:id="rId8"/>
    <p:sldLayoutId id="2147483762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48" r:id="rId19"/>
    <p:sldLayoutId id="2147483749" r:id="rId20"/>
    <p:sldLayoutId id="2147483750" r:id="rId21"/>
    <p:sldLayoutId id="2147483751" r:id="rId22"/>
    <p:sldLayoutId id="2147483738" r:id="rId23"/>
    <p:sldLayoutId id="2147483740" r:id="rId24"/>
    <p:sldLayoutId id="2147483756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jp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10" Type="http://schemas.openxmlformats.org/officeDocument/2006/relationships/image" Target="../media/image87.png"/><Relationship Id="rId19" Type="http://schemas.openxmlformats.org/officeDocument/2006/relationships/image" Target="../media/image96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atisfyingretirement.blogspot.com/2018/04/being-single-and-retired.html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aamarnath@epri.com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hyperlink" Target="http://www.epri.com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broach.com/images/1d-400.jpg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5605242-8063-5702-80F9-50D4CDB18EF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45452" y="4400587"/>
            <a:ext cx="6217920" cy="1699961"/>
          </a:xfrm>
        </p:spPr>
        <p:txBody>
          <a:bodyPr>
            <a:normAutofit/>
          </a:bodyPr>
          <a:lstStyle/>
          <a:p>
            <a:r>
              <a:rPr lang="en-US" dirty="0"/>
              <a:t>Ammi Amarnath</a:t>
            </a:r>
          </a:p>
          <a:p>
            <a:r>
              <a:rPr lang="en-US" dirty="0"/>
              <a:t>Principal Technical Executive</a:t>
            </a:r>
          </a:p>
          <a:p>
            <a:endParaRPr lang="en-US" dirty="0"/>
          </a:p>
          <a:p>
            <a:r>
              <a:rPr lang="en-US" dirty="0"/>
              <a:t>Utility Energy Forum</a:t>
            </a:r>
          </a:p>
          <a:p>
            <a:r>
              <a:rPr lang="en-US" dirty="0"/>
              <a:t>Cambria, April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63B8F-3991-ACED-3E76-390B4D1F0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 EPRI Perspective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103B8-0EA6-8D74-DAB8-C6FD3BC36BBE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Industrial Heat Pumps</a:t>
            </a:r>
          </a:p>
        </p:txBody>
      </p:sp>
    </p:spTree>
    <p:extLst>
      <p:ext uri="{BB962C8B-B14F-4D97-AF65-F5344CB8AC3E}">
        <p14:creationId xmlns:p14="http://schemas.microsoft.com/office/powerpoint/2010/main" val="340483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E8D4-F88F-37EC-1FFE-854FE767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EPRI’s History in Industrial Heat Pumps (Continued)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5F18CB-3D32-8B09-C158-C1D96EABC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38" y="1006475"/>
            <a:ext cx="3753848" cy="4845050"/>
          </a:xfrm>
          <a:ln>
            <a:solidFill>
              <a:schemeClr val="tx1"/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B34BC65-5C19-3BAB-9D7E-B3C194573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923" y="1006475"/>
            <a:ext cx="3755516" cy="4845050"/>
          </a:xfr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A1163-8F02-9AF8-75D7-9D0198789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Documented in early 1990s</a:t>
            </a:r>
          </a:p>
        </p:txBody>
      </p:sp>
    </p:spTree>
    <p:extLst>
      <p:ext uri="{BB962C8B-B14F-4D97-AF65-F5344CB8AC3E}">
        <p14:creationId xmlns:p14="http://schemas.microsoft.com/office/powerpoint/2010/main" val="296794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65FD-31DD-AF8B-6ABA-C956C779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in the Industrial Heat Pumps Space (1 of 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608BD-5491-73C3-0876-0A8C4E44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70" y="1464185"/>
            <a:ext cx="1409805" cy="46993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5C3D9D-A197-BE74-E3FF-28CBEFCC50AF}"/>
              </a:ext>
            </a:extLst>
          </p:cNvPr>
          <p:cNvSpPr txBox="1">
            <a:spLocks/>
          </p:cNvSpPr>
          <p:nvPr/>
        </p:nvSpPr>
        <p:spPr>
          <a:xfrm>
            <a:off x="677886" y="2069716"/>
            <a:ext cx="7653769" cy="3076505"/>
          </a:xfrm>
          <a:prstGeom prst="rect">
            <a:avLst/>
          </a:prstGeom>
        </p:spPr>
        <p:txBody>
          <a:bodyPr/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5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A456F-E23D-0126-50FD-D18BECC8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8" y="4854755"/>
            <a:ext cx="1146302" cy="705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1C52E-AC05-9683-EB9C-662F6927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269" y="3960162"/>
            <a:ext cx="1564758" cy="57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90DB-FD9E-725B-89EE-6A21D75F7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878" y="4928668"/>
            <a:ext cx="1109677" cy="659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B6FDD-1158-348A-492A-8E122FB93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110" y="3043584"/>
            <a:ext cx="541789" cy="678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C71CE-90AA-CCED-07C9-F8ED95ECC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813" y="3278542"/>
            <a:ext cx="1564756" cy="336626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CEEFF1A-5E6E-A81A-1787-22963C465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69" y="2257591"/>
            <a:ext cx="1247021" cy="48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6853FC-390B-1D8D-51A6-D0A42AE2F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9068" y="2261304"/>
            <a:ext cx="1521381" cy="540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E6FDD9-9661-8CD7-3F1C-4EC6E164C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35" y="4068459"/>
            <a:ext cx="1225308" cy="525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08592-9ABB-1982-348A-FBB0E778E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156" y="4982511"/>
            <a:ext cx="1068633" cy="437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68C084-3C83-89F3-889E-8740BA56C3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264" y="5994573"/>
            <a:ext cx="1201851" cy="525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CFA4B7-7CBB-8E99-3283-588F426E4D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4015" y="6054383"/>
            <a:ext cx="2250886" cy="3020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9C3775-47E9-5292-B288-06503B02C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7495" y="5951526"/>
            <a:ext cx="1357740" cy="522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468AB-0D28-291E-604D-7D037E0C2B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1847" y="4100918"/>
            <a:ext cx="1339748" cy="384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6D475D-E473-DC9E-87CD-5F28498B4A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1668" y="2297804"/>
            <a:ext cx="1006718" cy="380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B0EA0-B503-92FE-3697-3E4827337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17344" y="4151604"/>
            <a:ext cx="1519918" cy="426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8FAA0C-EFFD-84CA-CFF6-8EA1FD2195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55919" y="5999561"/>
            <a:ext cx="1439052" cy="4784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CCE644-4DEB-B254-935F-9A206420AA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88480" y="4109384"/>
            <a:ext cx="1339750" cy="3836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0C8AC6-5D55-FE13-1017-9FA7E93EF5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8920" y="3314277"/>
            <a:ext cx="1604446" cy="3238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D644A1-543B-05F0-0262-60F013106C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5788" y="4987033"/>
            <a:ext cx="1146303" cy="4861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D8C75D-FFE2-9833-0F55-AADFFAE3A4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7657" y="3153735"/>
            <a:ext cx="2127510" cy="5698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7459E7-BA8B-24EA-D363-62C48E652A2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39140" y="4901396"/>
            <a:ext cx="711651" cy="635689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48D71D53-72AF-D719-22CF-0047DA2E5D4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6366" b="19346"/>
          <a:stretch/>
        </p:blipFill>
        <p:spPr>
          <a:xfrm>
            <a:off x="10341731" y="2299005"/>
            <a:ext cx="923307" cy="593578"/>
          </a:xfrm>
          <a:prstGeom prst="rect">
            <a:avLst/>
          </a:prstGeom>
        </p:spPr>
      </p:pic>
      <p:pic>
        <p:nvPicPr>
          <p:cNvPr id="27" name="Picture 6" descr="Piller Logo">
            <a:extLst>
              <a:ext uri="{FF2B5EF4-FFF2-40B4-BE49-F238E27FC236}">
                <a16:creationId xmlns:a16="http://schemas.microsoft.com/office/drawing/2014/main" id="{BF5D84BA-8C56-AFE0-5A64-A18D4B33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36" y="3083054"/>
            <a:ext cx="764637" cy="60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ADC187-3684-FF95-9D3A-BB35415D3C7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4006" y="1542725"/>
            <a:ext cx="1433458" cy="3659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CC1D59-4F80-CFDC-45E3-E9FF1F77A2F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15486" y="1469164"/>
            <a:ext cx="1633323" cy="5237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FC3D13-A841-F34B-184B-6917952E2F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01799" y="1416790"/>
            <a:ext cx="1503972" cy="467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E3778-29B2-0F64-4C52-392ABACEF62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74621" y="1522914"/>
            <a:ext cx="1602064" cy="4808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091321-667A-98A9-A6FB-39E2EF7A186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73428" y="2253839"/>
            <a:ext cx="660392" cy="6950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9D48DD-F4A1-4412-4E3B-B85B95A7FA81}"/>
              </a:ext>
            </a:extLst>
          </p:cNvPr>
          <p:cNvSpPr txBox="1"/>
          <p:nvPr/>
        </p:nvSpPr>
        <p:spPr>
          <a:xfrm>
            <a:off x="9536427" y="6242359"/>
            <a:ext cx="2549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Source: Danish Technological Institute</a:t>
            </a:r>
          </a:p>
        </p:txBody>
      </p:sp>
    </p:spTree>
    <p:extLst>
      <p:ext uri="{BB962C8B-B14F-4D97-AF65-F5344CB8AC3E}">
        <p14:creationId xmlns:p14="http://schemas.microsoft.com/office/powerpoint/2010/main" val="116424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203659-2BA9-473E-E472-55E4BB6F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Players in the Industrial Heat Pumps Space (2 of 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983EC-C751-CFDF-1F2F-319624F89AF5}"/>
              </a:ext>
            </a:extLst>
          </p:cNvPr>
          <p:cNvSpPr txBox="1"/>
          <p:nvPr/>
        </p:nvSpPr>
        <p:spPr>
          <a:xfrm>
            <a:off x="9536427" y="6242359"/>
            <a:ext cx="2549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Source: Danish Technological Institute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4BF0-4ACD-2E8D-A368-BC4831F6B39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8" y="4140134"/>
            <a:ext cx="1138367" cy="728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BD6ED-9864-98AF-6155-6DE75523154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43" y="2381772"/>
            <a:ext cx="747785" cy="764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CE541-D0EC-6FED-F629-2E96438D86F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120" y="4200616"/>
            <a:ext cx="1190287" cy="625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B5AAD-8163-D548-9D0F-9019B627A04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964" y="2422967"/>
            <a:ext cx="1180049" cy="78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E9E36-7C01-FBBC-8EA6-B86A39B210E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395" y="4920205"/>
            <a:ext cx="1400521" cy="881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962FF-7740-1816-6314-BC15B6DC4A3D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64" y="3324195"/>
            <a:ext cx="1897887" cy="699581"/>
          </a:xfrm>
          <a:prstGeom prst="rect">
            <a:avLst/>
          </a:prstGeom>
        </p:spPr>
      </p:pic>
      <p:pic>
        <p:nvPicPr>
          <p:cNvPr id="11" name="図 160667426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2508106-7C40-52D6-B865-7D37497391BB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222" y="4230339"/>
            <a:ext cx="1300947" cy="677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7C1EF-C9E8-5D22-7079-E934EB0FA217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89" y="5879312"/>
            <a:ext cx="896331" cy="886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08AAD-1DC2-A49F-656B-2E5A3E456B54}"/>
              </a:ext>
            </a:extLst>
          </p:cNvPr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76" r="30783"/>
          <a:stretch/>
        </p:blipFill>
        <p:spPr>
          <a:xfrm>
            <a:off x="6071752" y="4236699"/>
            <a:ext cx="1058851" cy="611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582A6C-0334-27B7-F146-E6866EE89DB7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419" y="3435135"/>
            <a:ext cx="1189033" cy="677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18F0F1-25FC-AFF5-5828-1E367DAC4666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611" y="4371822"/>
            <a:ext cx="1182349" cy="677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FEDED-171C-8981-DF55-C53513A8F6E0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923" y="5003223"/>
            <a:ext cx="1548771" cy="637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73F1B2-C26E-79C2-B353-0C7D8BC6FFC8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75" y="5912527"/>
            <a:ext cx="1592322" cy="727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97B343-DA5A-D58B-0019-37BE6C93ED08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120" y="5868902"/>
            <a:ext cx="1150208" cy="861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C269C-C5A0-27A4-8841-2F7F9ADC8952}"/>
              </a:ext>
            </a:extLst>
          </p:cNvPr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193" y="5039977"/>
            <a:ext cx="1001000" cy="748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605279-4D36-2FBC-DA8B-8B0D357BA59A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705" y="3430760"/>
            <a:ext cx="1062911" cy="777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429D7B-EDD3-4377-D977-E53F9CA7ADE2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52" y="3297404"/>
            <a:ext cx="1010577" cy="6995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7EF4C7-DE7C-EAD9-B76C-62D8B601354D}"/>
              </a:ext>
            </a:extLst>
          </p:cNvPr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862" y="2346546"/>
            <a:ext cx="1346818" cy="7622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66E31C-E44F-68F1-7049-3F6F99F0EA7A}"/>
              </a:ext>
            </a:extLst>
          </p:cNvPr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958" y="1403511"/>
            <a:ext cx="1165469" cy="798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E34B72-0D7B-ED89-6A5C-0C477D20EE30}"/>
              </a:ext>
            </a:extLst>
          </p:cNvPr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382" y="2368712"/>
            <a:ext cx="1062911" cy="888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5D3F17-D674-854A-E4F4-C28AFDE18F1E}"/>
              </a:ext>
            </a:extLst>
          </p:cNvPr>
          <p:cNvPicPr/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962" y="5089834"/>
            <a:ext cx="745649" cy="7480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B384A0-F6FB-07F9-8943-6940C87823C5}"/>
              </a:ext>
            </a:extLst>
          </p:cNvPr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02" y="5010274"/>
            <a:ext cx="1672993" cy="5529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51CF35-68EE-942E-6EDC-CD8A44028E19}"/>
              </a:ext>
            </a:extLst>
          </p:cNvPr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99" y="3266479"/>
            <a:ext cx="1442596" cy="6995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E9E9C3-7F93-51BE-DE77-FA7D25A683F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39" y="1509333"/>
            <a:ext cx="1194506" cy="6103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6D1558-68E5-3EB8-0C6F-DC2BF5374C36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260" y="1427713"/>
            <a:ext cx="1139069" cy="8773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3FF076-6A25-6B84-EBDC-2D4699FB724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815" y="1509333"/>
            <a:ext cx="1346819" cy="6087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4DD13B-84AB-C824-2F83-3031E76A4183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810" y="2435044"/>
            <a:ext cx="1165469" cy="735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5AFDEA-3CF4-3BB6-6381-1B8B56EDB36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6567" y="1415967"/>
            <a:ext cx="1180049" cy="7985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B76E28-9AFB-0202-ABC6-54357A4505C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61419" y="5868902"/>
            <a:ext cx="1187952" cy="912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BD19C0-E4FC-B916-50C4-05A4EF37704F}"/>
              </a:ext>
            </a:extLst>
          </p:cNvPr>
          <p:cNvSpPr txBox="1"/>
          <p:nvPr/>
        </p:nvSpPr>
        <p:spPr>
          <a:xfrm>
            <a:off x="365760" y="644575"/>
            <a:ext cx="657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+mn-lt"/>
              </a:rPr>
              <a:t>Wide Applications in the Industry…</a:t>
            </a:r>
          </a:p>
        </p:txBody>
      </p:sp>
    </p:spTree>
    <p:extLst>
      <p:ext uri="{BB962C8B-B14F-4D97-AF65-F5344CB8AC3E}">
        <p14:creationId xmlns:p14="http://schemas.microsoft.com/office/powerpoint/2010/main" val="219543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203659-2BA9-473E-E472-55E4BB6F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Players in the Industrial Heat Pumps Space (3 of 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9BCFA-9150-EFA4-3BB9-FD2719C76F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145857"/>
            <a:ext cx="11430000" cy="51149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3B815-469D-7147-1FBA-6CB4F0C87500}"/>
              </a:ext>
            </a:extLst>
          </p:cNvPr>
          <p:cNvSpPr txBox="1"/>
          <p:nvPr/>
        </p:nvSpPr>
        <p:spPr>
          <a:xfrm>
            <a:off x="7692887" y="6114553"/>
            <a:ext cx="2549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Source: Danish Technological Institute</a:t>
            </a:r>
          </a:p>
        </p:txBody>
      </p:sp>
    </p:spTree>
    <p:extLst>
      <p:ext uri="{BB962C8B-B14F-4D97-AF65-F5344CB8AC3E}">
        <p14:creationId xmlns:p14="http://schemas.microsoft.com/office/powerpoint/2010/main" val="377515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96F2-6B79-C233-5B2E-C925A0A9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Industrial HP Successes in the U.S. (&lt;100 </a:t>
            </a:r>
            <a:r>
              <a:rPr lang="en-US" baseline="30000" dirty="0"/>
              <a:t>0</a:t>
            </a:r>
            <a:r>
              <a:rPr lang="en-US" dirty="0"/>
              <a:t>C)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09AC85-53DA-DE0D-431A-228F9ACBC81D}"/>
              </a:ext>
            </a:extLst>
          </p:cNvPr>
          <p:cNvSpPr txBox="1">
            <a:spLocks/>
          </p:cNvSpPr>
          <p:nvPr/>
        </p:nvSpPr>
        <p:spPr>
          <a:xfrm>
            <a:off x="365760" y="1005840"/>
            <a:ext cx="11430000" cy="1352079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kern="0"/>
              <a:t>High End Cabernet Estate Winery Facility located in Alexander Valley California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kern="0"/>
              <a:t>First New Commercial Winery in the World to Achieve LEED Platinum Certification!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kern="0"/>
              <a:t>Water Source CO</a:t>
            </a:r>
            <a:r>
              <a:rPr lang="en-US" sz="1800" b="1" kern="0" baseline="-25000"/>
              <a:t>2</a:t>
            </a:r>
            <a:r>
              <a:rPr lang="en-US" sz="1800" b="1" kern="0"/>
              <a:t> Heat Pumps provide </a:t>
            </a:r>
            <a:r>
              <a:rPr lang="en-US" sz="1800" b="1" kern="0">
                <a:solidFill>
                  <a:srgbClr val="FF0000"/>
                </a:solidFill>
              </a:rPr>
              <a:t>Hot Water </a:t>
            </a:r>
            <a:r>
              <a:rPr lang="en-US" sz="1800" b="1" kern="0"/>
              <a:t>for Winery DHW/Tank/Barrel Cleaning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b="1" kern="0"/>
              <a:t>and </a:t>
            </a:r>
            <a:r>
              <a:rPr lang="en-US" sz="1800" b="1" kern="0">
                <a:solidFill>
                  <a:srgbClr val="0070C0"/>
                </a:solidFill>
              </a:rPr>
              <a:t>Chilled Glycol</a:t>
            </a:r>
            <a:r>
              <a:rPr lang="en-US" sz="1800" b="1" kern="0"/>
              <a:t> for Barrel Room and Tank Cooling</a:t>
            </a:r>
            <a:endParaRPr lang="en-US" sz="1800" b="1" kern="0" dirty="0"/>
          </a:p>
        </p:txBody>
      </p:sp>
      <p:pic>
        <p:nvPicPr>
          <p:cNvPr id="5" name="Picture 4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8E3DD37B-EF2B-86ED-90CF-FE818EBF8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02" y="2680782"/>
            <a:ext cx="4524077" cy="339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40C68-191F-1F92-B1B5-4546CB6E78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70" y="2708413"/>
            <a:ext cx="1679750" cy="2615227"/>
          </a:xfrm>
          <a:prstGeom prst="rect">
            <a:avLst/>
          </a:prstGeom>
        </p:spPr>
      </p:pic>
      <p:pic>
        <p:nvPicPr>
          <p:cNvPr id="7" name="Picture 6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651A9309-E45B-4774-C4B8-4226ED92CD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29705" y="3222415"/>
            <a:ext cx="3393059" cy="2309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BB47C5-60EF-1C74-B205-1669980E28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469" y="5346704"/>
            <a:ext cx="1208116" cy="1208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9E6C6-D17B-F87C-A1D9-4033171DEE01}"/>
              </a:ext>
            </a:extLst>
          </p:cNvPr>
          <p:cNvSpPr txBox="1"/>
          <p:nvPr/>
        </p:nvSpPr>
        <p:spPr>
          <a:xfrm>
            <a:off x="854302" y="6076829"/>
            <a:ext cx="466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(2) UNIMO </a:t>
            </a:r>
            <a:r>
              <a:rPr lang="en-US" sz="1400" b="1" dirty="0" err="1"/>
              <a:t>ww</a:t>
            </a:r>
            <a:r>
              <a:rPr lang="en-US" sz="1400" b="1" dirty="0"/>
              <a:t> units installed in Mechanical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E53D3-E535-A8AC-DF1C-23DC454CB355}"/>
              </a:ext>
            </a:extLst>
          </p:cNvPr>
          <p:cNvSpPr txBox="1"/>
          <p:nvPr/>
        </p:nvSpPr>
        <p:spPr>
          <a:xfrm>
            <a:off x="9621312" y="6073841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Unit piping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7F26E-398D-9242-D7CD-23462953C8E9}"/>
              </a:ext>
            </a:extLst>
          </p:cNvPr>
          <p:cNvSpPr txBox="1"/>
          <p:nvPr/>
        </p:nvSpPr>
        <p:spPr>
          <a:xfrm>
            <a:off x="7505233" y="6362314"/>
            <a:ext cx="2379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Mayekawa MYCOM</a:t>
            </a:r>
          </a:p>
        </p:txBody>
      </p:sp>
    </p:spTree>
    <p:extLst>
      <p:ext uri="{BB962C8B-B14F-4D97-AF65-F5344CB8AC3E}">
        <p14:creationId xmlns:p14="http://schemas.microsoft.com/office/powerpoint/2010/main" val="1067360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72CE534-4758-0F11-8D82-0EB87574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Other Installations in the U.S. (&lt;100 </a:t>
            </a:r>
            <a:r>
              <a:rPr lang="en-US" baseline="30000" dirty="0"/>
              <a:t>0</a:t>
            </a:r>
            <a:r>
              <a:rPr lang="en-US" dirty="0"/>
              <a:t>C)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6AA1C8-3752-F02B-E6E8-B4875A6F23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215" y="1005839"/>
            <a:ext cx="3723461" cy="282304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EE7C7-1829-7370-12F2-51A80BDD25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17" y="1005839"/>
            <a:ext cx="4468445" cy="5638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7B4CC-8B3F-156A-E275-7C512697F1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441" y="4010415"/>
            <a:ext cx="3256319" cy="2472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321F7-5F3A-5F08-5BC8-94B5F86C10CC}"/>
              </a:ext>
            </a:extLst>
          </p:cNvPr>
          <p:cNvSpPr txBox="1"/>
          <p:nvPr/>
        </p:nvSpPr>
        <p:spPr>
          <a:xfrm>
            <a:off x="9461089" y="3717790"/>
            <a:ext cx="2675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 – AMI Foundation Conference 2012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A54A3-06C5-FB9A-29D7-0A76DF033461}"/>
              </a:ext>
            </a:extLst>
          </p:cNvPr>
          <p:cNvSpPr txBox="1"/>
          <p:nvPr/>
        </p:nvSpPr>
        <p:spPr>
          <a:xfrm>
            <a:off x="5259873" y="6352188"/>
            <a:ext cx="1672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 – Emerson Website</a:t>
            </a:r>
          </a:p>
        </p:txBody>
      </p:sp>
    </p:spTree>
    <p:extLst>
      <p:ext uri="{BB962C8B-B14F-4D97-AF65-F5344CB8AC3E}">
        <p14:creationId xmlns:p14="http://schemas.microsoft.com/office/powerpoint/2010/main" val="4242261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61D9EF-C3E6-4FCE-9A54-02D22CF6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" y="114300"/>
            <a:ext cx="11649075" cy="788092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EPRI Project: Low-Cost Steam Generating High Temp Heat Pump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7E8F0E-5FB2-434F-9344-F84441DD2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181528"/>
            <a:ext cx="5730240" cy="467063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Key characteristics of the heat pump:</a:t>
            </a:r>
          </a:p>
          <a:p>
            <a:pPr lvl="1"/>
            <a:r>
              <a:rPr lang="en-US" sz="2400" dirty="0"/>
              <a:t>30 kW prototype system</a:t>
            </a:r>
          </a:p>
          <a:p>
            <a:pPr lvl="1"/>
            <a:r>
              <a:rPr lang="en-US" sz="2400" dirty="0"/>
              <a:t>Low ODP, GWP refrigerant</a:t>
            </a:r>
          </a:p>
          <a:p>
            <a:pPr lvl="1"/>
            <a:r>
              <a:rPr lang="en-US" sz="2400" dirty="0"/>
              <a:t>Develop prototype system produce steam at 120</a:t>
            </a:r>
            <a:r>
              <a:rPr lang="en-US" sz="2400" baseline="30000" dirty="0"/>
              <a:t>o</a:t>
            </a:r>
            <a:r>
              <a:rPr lang="en-US" sz="2400" dirty="0"/>
              <a:t>C from waste heat (80</a:t>
            </a:r>
            <a:r>
              <a:rPr lang="en-US" sz="2400" baseline="30000" dirty="0"/>
              <a:t>o</a:t>
            </a:r>
            <a:r>
              <a:rPr lang="en-US" sz="2400" dirty="0"/>
              <a:t>C) @ COP of 3.4</a:t>
            </a:r>
          </a:p>
          <a:p>
            <a:pPr lvl="1"/>
            <a:r>
              <a:rPr lang="en-US" sz="2400" dirty="0"/>
              <a:t>Test in a lab in California; make it ready for field deployment</a:t>
            </a:r>
          </a:p>
          <a:p>
            <a:pPr lvl="1"/>
            <a:r>
              <a:rPr lang="en-US" sz="2400" dirty="0"/>
              <a:t>Offer low-cost solutions for industry                                                                                                al decarbonization in California and around the country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20BC3-7E6C-4932-864C-C3C5FA73EE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684" y="1472673"/>
            <a:ext cx="5577840" cy="3912654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2F0AF1-9D8B-4846-8864-5E2D9693A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Project funded by California Energy Commission	 </a:t>
            </a:r>
          </a:p>
        </p:txBody>
      </p:sp>
    </p:spTree>
    <p:extLst>
      <p:ext uri="{BB962C8B-B14F-4D97-AF65-F5344CB8AC3E}">
        <p14:creationId xmlns:p14="http://schemas.microsoft.com/office/powerpoint/2010/main" val="155265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15D5B1-18EB-431C-B5E4-370E241D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of the 30 kW Prototype System </a:t>
            </a:r>
          </a:p>
        </p:txBody>
      </p:sp>
      <p:pic>
        <p:nvPicPr>
          <p:cNvPr id="4" name="Content Placeholder 7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F78778E4-A001-D772-E23E-4A476F8E48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9624" y="2091829"/>
            <a:ext cx="4281022" cy="28573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32219BF-6A22-49DB-1E08-FCCA17EEF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749" y="1380004"/>
            <a:ext cx="5370066" cy="42810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9D98C2-8616-06EB-DB2C-C9B9FEF778BB}"/>
              </a:ext>
            </a:extLst>
          </p:cNvPr>
          <p:cNvSpPr/>
          <p:nvPr/>
        </p:nvSpPr>
        <p:spPr bwMode="auto">
          <a:xfrm>
            <a:off x="6578753" y="5785624"/>
            <a:ext cx="5370061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Prototype Showing Controllers and ASDs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6E7B1-2E46-E4A5-0B8B-348625FEE6F2}"/>
              </a:ext>
            </a:extLst>
          </p:cNvPr>
          <p:cNvSpPr/>
          <p:nvPr/>
        </p:nvSpPr>
        <p:spPr bwMode="auto">
          <a:xfrm>
            <a:off x="243187" y="5785624"/>
            <a:ext cx="2846391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HP Prototype System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962D9C-6497-3B3B-6373-F69BDACE8A80}"/>
              </a:ext>
            </a:extLst>
          </p:cNvPr>
          <p:cNvSpPr/>
          <p:nvPr/>
        </p:nvSpPr>
        <p:spPr bwMode="auto">
          <a:xfrm>
            <a:off x="3249609" y="5785624"/>
            <a:ext cx="3211169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Prototype Showing Monitoring Instrumentation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3" name="Content Placeholder 1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879F7E2F-F467-E10A-3DDD-35B570457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9608" y="1380004"/>
            <a:ext cx="3190303" cy="42810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125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A5A65FD5-A5F3-4359-BC07-16A6A6DD1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7570" y="1884631"/>
            <a:ext cx="2693319" cy="340345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C777FA-7B45-4AA1-A46D-121B7424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96012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Photos of Breadboard and Prototype System</a:t>
            </a:r>
          </a:p>
        </p:txBody>
      </p:sp>
      <p:pic>
        <p:nvPicPr>
          <p:cNvPr id="3" name="Picture 2" descr="A picture containing miller&#10;&#10;Description automatically generated">
            <a:extLst>
              <a:ext uri="{FF2B5EF4-FFF2-40B4-BE49-F238E27FC236}">
                <a16:creationId xmlns:a16="http://schemas.microsoft.com/office/drawing/2014/main" id="{776D96B2-098E-4A33-A0F4-437AD5CED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3223" y="1750933"/>
            <a:ext cx="5021179" cy="3765884"/>
          </a:xfrm>
          <a:prstGeom prst="rect">
            <a:avLst/>
          </a:prstGeom>
        </p:spPr>
      </p:pic>
      <p:pic>
        <p:nvPicPr>
          <p:cNvPr id="8" name="Picture 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4A613C00-4EB1-44BF-B098-DAF00495DE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736" y="2016292"/>
            <a:ext cx="3942346" cy="29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6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456-B98F-450A-A6F1-EE297230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dirty="0"/>
              <a:t>Prototype System Test Results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656C9CD-7DB7-428F-96F1-3C9D54AB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05840"/>
            <a:ext cx="5882642" cy="4846320"/>
          </a:xfrm>
        </p:spPr>
        <p:txBody>
          <a:bodyPr wrap="square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Key findings from the tests: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Coefficient of Performance (COP) has an inverse relation with system speed, a direct indicator of system load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Higher load (capacity) or compressor speed results in lower COP values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Two refrigerants performed the best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R1233zd[E]: Higher COP, but has ODP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R1336mzz[Z]: Lower COP, no ODP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System should be optimized to obtain the target COP of 3.4 or greater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376B5-010E-9EB4-1B77-49F51000E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Next Steps – Field Tests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3658D-31AE-0E49-0F64-FEE33498B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606" y="1346485"/>
            <a:ext cx="5949950" cy="3956685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3860FA4-B4A3-1338-3CF3-B5E28904D1C8}"/>
              </a:ext>
            </a:extLst>
          </p:cNvPr>
          <p:cNvSpPr txBox="1">
            <a:spLocks/>
          </p:cNvSpPr>
          <p:nvPr/>
        </p:nvSpPr>
        <p:spPr>
          <a:xfrm>
            <a:off x="365125" y="5943600"/>
            <a:ext cx="11430000" cy="548640"/>
          </a:xfrm>
          <a:prstGeom prst="rect">
            <a:avLst/>
          </a:prstGeom>
        </p:spPr>
        <p:txBody>
          <a:bodyPr/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5BD1B9C-A42C-0991-BDAF-7D707B360CBD}"/>
              </a:ext>
            </a:extLst>
          </p:cNvPr>
          <p:cNvSpPr/>
          <p:nvPr/>
        </p:nvSpPr>
        <p:spPr bwMode="auto">
          <a:xfrm>
            <a:off x="9889955" y="1828800"/>
            <a:ext cx="821933" cy="249205"/>
          </a:xfrm>
          <a:prstGeom prst="wedgeRectCallout">
            <a:avLst>
              <a:gd name="adj1" fmla="val -50323"/>
              <a:gd name="adj2" fmla="val 109664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R1233zd(E)</a:t>
            </a:r>
          </a:p>
        </p:txBody>
      </p:sp>
    </p:spTree>
    <p:extLst>
      <p:ext uri="{BB962C8B-B14F-4D97-AF65-F5344CB8AC3E}">
        <p14:creationId xmlns:p14="http://schemas.microsoft.com/office/powerpoint/2010/main" val="99227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C04A56-A685-4F45-A59B-95297C693AD2}"/>
              </a:ext>
            </a:extLst>
          </p:cNvPr>
          <p:cNvSpPr/>
          <p:nvPr/>
        </p:nvSpPr>
        <p:spPr>
          <a:xfrm rot="10800000" flipH="1">
            <a:off x="0" y="0"/>
            <a:ext cx="8835528" cy="6858000"/>
          </a:xfrm>
          <a:custGeom>
            <a:avLst/>
            <a:gdLst>
              <a:gd name="connsiteX0" fmla="*/ 8835528 w 8835528"/>
              <a:gd name="connsiteY0" fmla="*/ 11017 h 6874525"/>
              <a:gd name="connsiteX1" fmla="*/ 6092328 w 8835528"/>
              <a:gd name="connsiteY1" fmla="*/ 6874525 h 6874525"/>
              <a:gd name="connsiteX2" fmla="*/ 0 w 8835528"/>
              <a:gd name="connsiteY2" fmla="*/ 6874525 h 6874525"/>
              <a:gd name="connsiteX3" fmla="*/ 0 w 8835528"/>
              <a:gd name="connsiteY3" fmla="*/ 0 h 6874525"/>
              <a:gd name="connsiteX4" fmla="*/ 8835528 w 8835528"/>
              <a:gd name="connsiteY4" fmla="*/ 0 h 6874525"/>
              <a:gd name="connsiteX5" fmla="*/ 8835528 w 8835528"/>
              <a:gd name="connsiteY5" fmla="*/ 11017 h 687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5528" h="6874525">
                <a:moveTo>
                  <a:pt x="8835528" y="11017"/>
                </a:moveTo>
                <a:lnTo>
                  <a:pt x="6092328" y="6874525"/>
                </a:lnTo>
                <a:lnTo>
                  <a:pt x="0" y="6874525"/>
                </a:lnTo>
                <a:lnTo>
                  <a:pt x="0" y="0"/>
                </a:lnTo>
                <a:lnTo>
                  <a:pt x="8835528" y="0"/>
                </a:lnTo>
                <a:lnTo>
                  <a:pt x="8835528" y="11017"/>
                </a:lnTo>
                <a:close/>
              </a:path>
            </a:pathLst>
          </a:custGeom>
          <a:solidFill>
            <a:srgbClr val="1B7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22543-FC7C-4EED-B8A5-8488D4EA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63" y="0"/>
            <a:ext cx="7273637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9ACCCD-CA36-4EF5-B887-B02C453AAB7F}"/>
              </a:ext>
            </a:extLst>
          </p:cNvPr>
          <p:cNvCxnSpPr>
            <a:cxnSpLocks/>
          </p:cNvCxnSpPr>
          <p:nvPr/>
        </p:nvCxnSpPr>
        <p:spPr>
          <a:xfrm>
            <a:off x="4918363" y="-1"/>
            <a:ext cx="3200026" cy="6866263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14D0B8-E097-49F1-A3E1-6CCD48D8C931}"/>
              </a:ext>
            </a:extLst>
          </p:cNvPr>
          <p:cNvSpPr txBox="1"/>
          <p:nvPr/>
        </p:nvSpPr>
        <p:spPr>
          <a:xfrm>
            <a:off x="374280" y="744157"/>
            <a:ext cx="69015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EPRI’s Vision </a:t>
            </a:r>
          </a:p>
          <a:p>
            <a:pPr lvl="0" algn="l">
              <a:spcBef>
                <a:spcPts val="0"/>
              </a:spcBef>
              <a:spcAft>
                <a:spcPts val="360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To be a world leader in advancing </a:t>
            </a:r>
            <a:br>
              <a:rPr lang="en-US" sz="2800" dirty="0">
                <a:solidFill>
                  <a:schemeClr val="bg1"/>
                </a:solidFill>
                <a:latin typeface="Calibri"/>
              </a:rPr>
            </a:br>
            <a:r>
              <a:rPr lang="en-US" sz="2800" dirty="0">
                <a:solidFill>
                  <a:schemeClr val="bg1"/>
                </a:solidFill>
                <a:latin typeface="Calibri"/>
              </a:rPr>
              <a:t>science and technology solutions </a:t>
            </a:r>
            <a:br>
              <a:rPr lang="en-US" sz="2800" dirty="0">
                <a:solidFill>
                  <a:schemeClr val="bg1"/>
                </a:solidFill>
                <a:latin typeface="Calibri"/>
              </a:rPr>
            </a:br>
            <a:r>
              <a:rPr lang="en-US" sz="2800" dirty="0">
                <a:solidFill>
                  <a:schemeClr val="bg1"/>
                </a:solidFill>
                <a:latin typeface="Calibri"/>
              </a:rPr>
              <a:t>for a clean energy future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EPRI’s Mission</a:t>
            </a:r>
          </a:p>
          <a:p>
            <a:pPr algn="l">
              <a:spcBef>
                <a:spcPts val="0"/>
              </a:spcBef>
              <a:spcAft>
                <a:spcPts val="3600"/>
              </a:spcAft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Advancing safe, reliable, affordable, and </a:t>
            </a:r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r>
              <a:rPr lang="en-US" sz="2800" dirty="0">
                <a:solidFill>
                  <a:schemeClr val="bg1"/>
                </a:solidFill>
                <a:latin typeface="+mn-lt"/>
              </a:rPr>
              <a:t>clean energy for society through global collaboration, science and technology innovation, and applied research.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31E41-0897-42D5-9BD3-1D662C0CCE7E}"/>
              </a:ext>
            </a:extLst>
          </p:cNvPr>
          <p:cNvSpPr txBox="1"/>
          <p:nvPr/>
        </p:nvSpPr>
        <p:spPr>
          <a:xfrm>
            <a:off x="374279" y="5951073"/>
            <a:ext cx="69015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600" i="1" baseline="30000" dirty="0">
                <a:solidFill>
                  <a:schemeClr val="bg1"/>
                </a:solidFill>
                <a:latin typeface="+mj-lt"/>
              </a:rPr>
              <a:t>®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1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41D9-576A-4FED-92DD-6E36A8F8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Europe’s Bamboo Project – Demo at Arcelor Mittal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D2262-1AC4-4E07-9C95-1EFB0ACA5B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69" y="1255207"/>
            <a:ext cx="4316191" cy="5107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3962F-6A1E-45F4-8563-608308EA48B6}"/>
              </a:ext>
            </a:extLst>
          </p:cNvPr>
          <p:cNvSpPr txBox="1"/>
          <p:nvPr/>
        </p:nvSpPr>
        <p:spPr>
          <a:xfrm>
            <a:off x="7588413" y="6024146"/>
            <a:ext cx="136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– EDF, AIT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51636-CC50-64DE-9342-CC45E4707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273" y="1628419"/>
            <a:ext cx="6075471" cy="43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3D08C-3628-6DEC-B279-DF25554A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IHP Market Size</a:t>
            </a:r>
          </a:p>
        </p:txBody>
      </p:sp>
      <p:pic>
        <p:nvPicPr>
          <p:cNvPr id="7" name="Immagine3" descr="A graph of blue bars with black text&#10;&#10;Description automatically generated">
            <a:extLst>
              <a:ext uri="{FF2B5EF4-FFF2-40B4-BE49-F238E27FC236}">
                <a16:creationId xmlns:a16="http://schemas.microsoft.com/office/drawing/2014/main" id="{3397A11E-3E4C-0249-E208-50D4302FD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9103" y="727710"/>
            <a:ext cx="10185602" cy="52158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4480BE-265A-5337-AFEF-537CCA7A4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HTHP is poised to grow at a CAGR of 5.4% from 2023 to 2032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5AC2A3-9ED3-7F91-375B-2AF143EE8B2C}"/>
              </a:ext>
            </a:extLst>
          </p:cNvPr>
          <p:cNvCxnSpPr>
            <a:cxnSpLocks/>
          </p:cNvCxnSpPr>
          <p:nvPr/>
        </p:nvCxnSpPr>
        <p:spPr bwMode="auto">
          <a:xfrm flipV="1">
            <a:off x="1855304" y="727710"/>
            <a:ext cx="9328113" cy="10083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7099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3B0A-64DF-78AA-80F9-A5669532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HTHP Developments….Global Snapshot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12634E-7954-68BB-0B29-04F7D17EA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222095"/>
              </p:ext>
            </p:extLst>
          </p:nvPr>
        </p:nvGraphicFramePr>
        <p:xfrm>
          <a:off x="212036" y="1006476"/>
          <a:ext cx="11767929" cy="4951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693">
                  <a:extLst>
                    <a:ext uri="{9D8B030D-6E8A-4147-A177-3AD203B41FA5}">
                      <a16:colId xmlns:a16="http://schemas.microsoft.com/office/drawing/2014/main" val="1689757803"/>
                    </a:ext>
                  </a:extLst>
                </a:gridCol>
                <a:gridCol w="1629647">
                  <a:extLst>
                    <a:ext uri="{9D8B030D-6E8A-4147-A177-3AD203B41FA5}">
                      <a16:colId xmlns:a16="http://schemas.microsoft.com/office/drawing/2014/main" val="1863779648"/>
                    </a:ext>
                  </a:extLst>
                </a:gridCol>
                <a:gridCol w="1784023">
                  <a:extLst>
                    <a:ext uri="{9D8B030D-6E8A-4147-A177-3AD203B41FA5}">
                      <a16:colId xmlns:a16="http://schemas.microsoft.com/office/drawing/2014/main" val="2513478048"/>
                    </a:ext>
                  </a:extLst>
                </a:gridCol>
                <a:gridCol w="1542635">
                  <a:extLst>
                    <a:ext uri="{9D8B030D-6E8A-4147-A177-3AD203B41FA5}">
                      <a16:colId xmlns:a16="http://schemas.microsoft.com/office/drawing/2014/main" val="4099009283"/>
                    </a:ext>
                  </a:extLst>
                </a:gridCol>
                <a:gridCol w="1110384">
                  <a:extLst>
                    <a:ext uri="{9D8B030D-6E8A-4147-A177-3AD203B41FA5}">
                      <a16:colId xmlns:a16="http://schemas.microsoft.com/office/drawing/2014/main" val="657016073"/>
                    </a:ext>
                  </a:extLst>
                </a:gridCol>
                <a:gridCol w="1834547">
                  <a:extLst>
                    <a:ext uri="{9D8B030D-6E8A-4147-A177-3AD203B41FA5}">
                      <a16:colId xmlns:a16="http://schemas.microsoft.com/office/drawing/2014/main" val="3108330846"/>
                    </a:ext>
                  </a:extLst>
                </a:gridCol>
              </a:tblGrid>
              <a:tr h="86262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Project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Country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Refrigerant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 Source (°C)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 Sink (°C)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Heating Capacity (kW)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27813702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Austrian Institute of Technology, Vienna, Chemours, Bitzer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Austria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R1336mzz(Z)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30 to 100°C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70 to 160°C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348420248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PACO, University of Lyon, EDF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France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R718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70 to 90°C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120 to 140°C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300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141096291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EDF, Johnson Controls, Alter ECO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France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R245fa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20 to 60°C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90 to 140°C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20 to 1,200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419004869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Tokyo Electric Power Company, Japan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Japan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R601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40 to 90°C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95 to 135°C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150 to 400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1597777945"/>
                  </a:ext>
                </a:extLst>
              </a:tr>
              <a:tr h="98931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Austria: TU GAZ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GB" sz="2000" dirty="0">
                          <a:effectLst/>
                        </a:rPr>
                        <a:t>The Netherlands: ECN, </a:t>
                      </a:r>
                      <a:r>
                        <a:rPr lang="en-GB" sz="2000" dirty="0" err="1">
                          <a:effectLst/>
                        </a:rPr>
                        <a:t>SmurfitKappa</a:t>
                      </a:r>
                      <a:r>
                        <a:rPr lang="en-GB" sz="2000" dirty="0">
                          <a:effectLst/>
                        </a:rPr>
                        <a:t>, IBK, </a:t>
                      </a:r>
                      <a:r>
                        <a:rPr lang="en-GB" sz="2000" dirty="0" err="1">
                          <a:effectLst/>
                        </a:rPr>
                        <a:t>Bronswerk</a:t>
                      </a:r>
                      <a:r>
                        <a:rPr lang="en-GB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Austria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Netherlands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>
                          <a:effectLst/>
                        </a:rPr>
                        <a:t>R600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50 to 80°C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80 to 125°C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20 to 160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2012111134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 err="1">
                          <a:effectLst/>
                        </a:rPr>
                        <a:t>Turboden</a:t>
                      </a:r>
                      <a:r>
                        <a:rPr lang="en-GB" sz="2000" dirty="0">
                          <a:effectLst/>
                        </a:rPr>
                        <a:t> (MHI)</a:t>
                      </a:r>
                      <a:br>
                        <a:rPr lang="en-GB" sz="2000" dirty="0">
                          <a:effectLst/>
                        </a:rPr>
                      </a:br>
                      <a:r>
                        <a:rPr lang="en-GB" sz="2000" dirty="0">
                          <a:effectLst/>
                        </a:rPr>
                        <a:t>Ori Martin Steelworks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Italy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R1233zd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75°C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120°C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6,000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7267270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C86516-B922-8BCE-31A1-99560CE73631}"/>
              </a:ext>
            </a:extLst>
          </p:cNvPr>
          <p:cNvSpPr txBox="1"/>
          <p:nvPr/>
        </p:nvSpPr>
        <p:spPr>
          <a:xfrm>
            <a:off x="365760" y="6226629"/>
            <a:ext cx="551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Note: This is a partial list</a:t>
            </a:r>
          </a:p>
        </p:txBody>
      </p:sp>
    </p:spTree>
    <p:extLst>
      <p:ext uri="{BB962C8B-B14F-4D97-AF65-F5344CB8AC3E}">
        <p14:creationId xmlns:p14="http://schemas.microsoft.com/office/powerpoint/2010/main" val="1078785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2BFC-E9C2-3851-0839-A3BD9D7F2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C1E5-9260-A43B-AF8D-618E34ED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HTHP Developments….USA Snapshot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E473CB-16E3-9BB5-F7DA-46F023C435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404623"/>
              </p:ext>
            </p:extLst>
          </p:nvPr>
        </p:nvGraphicFramePr>
        <p:xfrm>
          <a:off x="212036" y="1006476"/>
          <a:ext cx="11767929" cy="488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693">
                  <a:extLst>
                    <a:ext uri="{9D8B030D-6E8A-4147-A177-3AD203B41FA5}">
                      <a16:colId xmlns:a16="http://schemas.microsoft.com/office/drawing/2014/main" val="1689757803"/>
                    </a:ext>
                  </a:extLst>
                </a:gridCol>
                <a:gridCol w="1629647">
                  <a:extLst>
                    <a:ext uri="{9D8B030D-6E8A-4147-A177-3AD203B41FA5}">
                      <a16:colId xmlns:a16="http://schemas.microsoft.com/office/drawing/2014/main" val="1863779648"/>
                    </a:ext>
                  </a:extLst>
                </a:gridCol>
                <a:gridCol w="1784023">
                  <a:extLst>
                    <a:ext uri="{9D8B030D-6E8A-4147-A177-3AD203B41FA5}">
                      <a16:colId xmlns:a16="http://schemas.microsoft.com/office/drawing/2014/main" val="2513478048"/>
                    </a:ext>
                  </a:extLst>
                </a:gridCol>
                <a:gridCol w="1542635">
                  <a:extLst>
                    <a:ext uri="{9D8B030D-6E8A-4147-A177-3AD203B41FA5}">
                      <a16:colId xmlns:a16="http://schemas.microsoft.com/office/drawing/2014/main" val="4099009283"/>
                    </a:ext>
                  </a:extLst>
                </a:gridCol>
                <a:gridCol w="1110384">
                  <a:extLst>
                    <a:ext uri="{9D8B030D-6E8A-4147-A177-3AD203B41FA5}">
                      <a16:colId xmlns:a16="http://schemas.microsoft.com/office/drawing/2014/main" val="657016073"/>
                    </a:ext>
                  </a:extLst>
                </a:gridCol>
                <a:gridCol w="1834547">
                  <a:extLst>
                    <a:ext uri="{9D8B030D-6E8A-4147-A177-3AD203B41FA5}">
                      <a16:colId xmlns:a16="http://schemas.microsoft.com/office/drawing/2014/main" val="3108330846"/>
                    </a:ext>
                  </a:extLst>
                </a:gridCol>
              </a:tblGrid>
              <a:tr h="86262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Project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Country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Refrigerant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 Source (°C)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 Sink (°C)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Heating Capacity (kW)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27813702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 err="1">
                          <a:effectLst/>
                        </a:rPr>
                        <a:t>AtmosZero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known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Atmosphere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200°C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known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348420248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Armstrong International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R1233zd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</a:rPr>
                        <a:t>70 to 80°C 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</a:rPr>
                        <a:t>120°C 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known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1410962910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Siemens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Germany, USA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R1233zd, Other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Waste heat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90 to 140°C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&gt;10 MW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419004869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Oilon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Finland, USA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R1233zd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60 to 90°C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95 to 135°C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30-450 kW</a:t>
                      </a: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1597777945"/>
                  </a:ext>
                </a:extLst>
              </a:tr>
              <a:tr h="98931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Thar Energy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USA</a:t>
                      </a:r>
                      <a:endParaRPr lang="en-US" sz="2000" dirty="0">
                        <a:effectLst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20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aseline="-25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Waste heat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80 to 130°C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2012111134"/>
                  </a:ext>
                </a:extLst>
              </a:tr>
              <a:tr h="5750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Skyven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GB" sz="2000" dirty="0">
                          <a:effectLst/>
                        </a:rPr>
                        <a:t>26 to 32°C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3200400" algn="l"/>
                        </a:tabLst>
                        <a:defRPr/>
                      </a:pPr>
                      <a:r>
                        <a:rPr lang="en-GB" sz="2000" dirty="0">
                          <a:effectLst/>
                        </a:rPr>
                        <a:t>Up to 215°C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914400" algn="l"/>
                          <a:tab pos="3200400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Upto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73 MW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(Development)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773" marR="117773" marT="0" marB="0" anchor="ctr"/>
                </a:tc>
                <a:extLst>
                  <a:ext uri="{0D108BD9-81ED-4DB2-BD59-A6C34878D82A}">
                    <a16:rowId xmlns:a16="http://schemas.microsoft.com/office/drawing/2014/main" val="7267270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DB8C757-EBF3-3822-623D-BF5A0D328B20}"/>
              </a:ext>
            </a:extLst>
          </p:cNvPr>
          <p:cNvSpPr txBox="1"/>
          <p:nvPr/>
        </p:nvSpPr>
        <p:spPr>
          <a:xfrm>
            <a:off x="365760" y="6226629"/>
            <a:ext cx="551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Note: This is a partial list</a:t>
            </a:r>
          </a:p>
        </p:txBody>
      </p:sp>
    </p:spTree>
    <p:extLst>
      <p:ext uri="{BB962C8B-B14F-4D97-AF65-F5344CB8AC3E}">
        <p14:creationId xmlns:p14="http://schemas.microsoft.com/office/powerpoint/2010/main" val="327493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0572-206E-67AC-0C20-09205323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Barriers for Industrial Heat Pump Adoption in USA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309C8BF-DA3D-C2AA-73B3-AC2A94A34D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5760" y="1005840"/>
          <a:ext cx="11430000" cy="539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33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F1AA-2A53-D46A-9CB8-757F4422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Overcoming Market Barriers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199A7F-2354-39F2-0E2D-FFC2E0A775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5760" y="1005840"/>
          <a:ext cx="11430000" cy="539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1538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D645-1D2D-DED7-229F-8B8AC8E9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Grants for Industrial Heat Pumps - Examples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6BEBEE-1916-E6BF-23C9-DC252EEF74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5125" y="1006475"/>
          <a:ext cx="11430000" cy="5394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7F9194-A5CB-0E7C-C48E-5309CDFD393A}"/>
              </a:ext>
            </a:extLst>
          </p:cNvPr>
          <p:cNvSpPr txBox="1"/>
          <p:nvPr/>
        </p:nvSpPr>
        <p:spPr>
          <a:xfrm>
            <a:off x="7805531" y="6400800"/>
            <a:ext cx="4386469" cy="274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i="1" baseline="30000" dirty="0">
                <a:solidFill>
                  <a:schemeClr val="tx2"/>
                </a:solidFill>
                <a:latin typeface="+mn-lt"/>
              </a:rPr>
              <a:t>1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Industrial Decarbonization and Improvement of Grid Operations </a:t>
            </a:r>
          </a:p>
        </p:txBody>
      </p:sp>
    </p:spTree>
    <p:extLst>
      <p:ext uri="{BB962C8B-B14F-4D97-AF65-F5344CB8AC3E}">
        <p14:creationId xmlns:p14="http://schemas.microsoft.com/office/powerpoint/2010/main" val="452448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02FD28-9BED-D56E-101C-5770507D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Pumps and the Grid – A Consideration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D3D19-C181-E43A-32EF-753A6D91F0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Customers and Utilities Need to Work Together!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3D6B2-79DF-6252-9FA6-70E04C7F318F}"/>
              </a:ext>
            </a:extLst>
          </p:cNvPr>
          <p:cNvSpPr/>
          <p:nvPr/>
        </p:nvSpPr>
        <p:spPr bwMode="auto">
          <a:xfrm>
            <a:off x="601203" y="1176915"/>
            <a:ext cx="4389897" cy="4162782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lvl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AD261-CA32-4AEA-302F-55B6FEFE58BE}"/>
              </a:ext>
            </a:extLst>
          </p:cNvPr>
          <p:cNvSpPr/>
          <p:nvPr/>
        </p:nvSpPr>
        <p:spPr bwMode="auto">
          <a:xfrm>
            <a:off x="6324600" y="1176915"/>
            <a:ext cx="5311479" cy="4162782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lvl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22D2D-9370-25A6-E655-6BC9106DC801}"/>
              </a:ext>
            </a:extLst>
          </p:cNvPr>
          <p:cNvSpPr/>
          <p:nvPr/>
        </p:nvSpPr>
        <p:spPr>
          <a:xfrm>
            <a:off x="6576269" y="1602365"/>
            <a:ext cx="456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43C8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Calibri" panose="020F0502020204030204" pitchFamily="34" charset="0"/>
              </a:rPr>
              <a:t>Some Enabling Actions</a:t>
            </a:r>
            <a:endParaRPr kumimoji="0" lang="en-US" sz="2400" b="1" i="0" u="none" strike="noStrike" kern="1200" cap="none" spc="0" normalizeH="0" baseline="0" noProof="0" dirty="0">
              <a:ln w="0">
                <a:solidFill>
                  <a:srgbClr val="00B0F0"/>
                </a:solidFill>
              </a:ln>
              <a:solidFill>
                <a:srgbClr val="0043C8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9CE29-B973-408B-7B82-2F230C649F52}"/>
              </a:ext>
            </a:extLst>
          </p:cNvPr>
          <p:cNvSpPr txBox="1"/>
          <p:nvPr/>
        </p:nvSpPr>
        <p:spPr>
          <a:xfrm>
            <a:off x="6610351" y="4189362"/>
            <a:ext cx="502003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needed tools and technologies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enable </a:t>
            </a:r>
            <a:r>
              <a:rPr lang="en-US" sz="1800" dirty="0">
                <a:latin typeface="Calibri"/>
              </a:rPr>
              <a:t>HP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scale and (perhaps) capture the grid benefits of </a:t>
            </a:r>
            <a:r>
              <a:rPr lang="en-US" sz="1800" dirty="0">
                <a:latin typeface="Calibri"/>
              </a:rPr>
              <a:t>HP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0770C-9C13-A8E6-439B-83FAFAA3B48F}"/>
              </a:ext>
            </a:extLst>
          </p:cNvPr>
          <p:cNvSpPr txBox="1"/>
          <p:nvPr/>
        </p:nvSpPr>
        <p:spPr>
          <a:xfrm>
            <a:off x="6610351" y="3272721"/>
            <a:ext cx="502003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Optimize systems and processes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support the pace of activity/investment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61680-7F97-7CAB-EB6E-7450A4607F26}"/>
              </a:ext>
            </a:extLst>
          </p:cNvPr>
          <p:cNvSpPr txBox="1"/>
          <p:nvPr/>
        </p:nvSpPr>
        <p:spPr>
          <a:xfrm>
            <a:off x="6581961" y="2356080"/>
            <a:ext cx="504842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utilities (and regulators) are in lock-step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technology developers, OEMs, and consumers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280206-83C7-41B3-00E1-161238374957}"/>
              </a:ext>
            </a:extLst>
          </p:cNvPr>
          <p:cNvSpPr txBox="1"/>
          <p:nvPr/>
        </p:nvSpPr>
        <p:spPr>
          <a:xfrm>
            <a:off x="1454150" y="2722805"/>
            <a:ext cx="3162300" cy="1785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91C31A-BABB-60AD-06CF-443CAEAB1A76}"/>
              </a:ext>
            </a:extLst>
          </p:cNvPr>
          <p:cNvSpPr txBox="1"/>
          <p:nvPr/>
        </p:nvSpPr>
        <p:spPr>
          <a:xfrm>
            <a:off x="1050229" y="2679245"/>
            <a:ext cx="3874159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endParaRPr lang="en-US" sz="1400" b="1" dirty="0">
              <a:latin typeface="Calibri"/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availability</a:t>
            </a: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Power 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liability</a:t>
            </a: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Grid interconnections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 readiness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91DE6-77C0-4EC0-E4EE-6A8B74985E1B}"/>
              </a:ext>
            </a:extLst>
          </p:cNvPr>
          <p:cNvSpPr/>
          <p:nvPr/>
        </p:nvSpPr>
        <p:spPr>
          <a:xfrm>
            <a:off x="601203" y="1475177"/>
            <a:ext cx="4389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>
                  <a:solidFill>
                    <a:srgbClr val="00B0F0"/>
                  </a:solidFill>
                </a:ln>
                <a:solidFill>
                  <a:srgbClr val="0043C8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Calibri" panose="020F0502020204030204" pitchFamily="34" charset="0"/>
              </a:rPr>
              <a:t>Top barriers to Heat Pumps at scale that must be addressed:</a:t>
            </a:r>
            <a:endParaRPr kumimoji="0" lang="en-US" sz="2400" b="1" i="0" u="none" strike="noStrike" kern="1200" cap="none" spc="0" normalizeH="0" baseline="0" noProof="0" dirty="0">
              <a:ln w="0">
                <a:solidFill>
                  <a:srgbClr val="00B0F0"/>
                </a:solidFill>
              </a:ln>
              <a:solidFill>
                <a:srgbClr val="0043C8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4A0B185-C587-61DB-06B3-7920D249B3BA}"/>
              </a:ext>
            </a:extLst>
          </p:cNvPr>
          <p:cNvSpPr/>
          <p:nvPr/>
        </p:nvSpPr>
        <p:spPr bwMode="auto">
          <a:xfrm>
            <a:off x="5207000" y="3141759"/>
            <a:ext cx="927099" cy="720130"/>
          </a:xfrm>
          <a:prstGeom prst="rightArrow">
            <a:avLst>
              <a:gd name="adj1" fmla="val 69256"/>
              <a:gd name="adj2" fmla="val 61004"/>
            </a:avLst>
          </a:prstGeom>
          <a:noFill/>
          <a:ln w="38100" cap="flat" cmpd="sng" algn="ctr">
            <a:solidFill>
              <a:srgbClr val="0032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bg2">
                <a:lumMod val="60000"/>
                <a:lumOff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01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9EF8-E5EF-AA4C-BD3D-F49F77C3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Summary of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1A3F-2FA7-3343-A9A5-46FD19DC4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Document Status of Current Applications</a:t>
            </a:r>
          </a:p>
          <a:p>
            <a:endParaRPr lang="en-US" dirty="0"/>
          </a:p>
          <a:p>
            <a:r>
              <a:rPr lang="en-US" dirty="0"/>
              <a:t>Focus on  Technology Development</a:t>
            </a:r>
          </a:p>
          <a:p>
            <a:endParaRPr lang="en-US" dirty="0"/>
          </a:p>
          <a:p>
            <a:r>
              <a:rPr lang="en-US" dirty="0"/>
              <a:t>Apply Technology to Several Applications</a:t>
            </a:r>
          </a:p>
          <a:p>
            <a:endParaRPr lang="en-US" dirty="0"/>
          </a:p>
          <a:p>
            <a:r>
              <a:rPr lang="en-US" dirty="0"/>
              <a:t>Conduct Case Studies and Technology Transfer</a:t>
            </a:r>
          </a:p>
          <a:p>
            <a:endParaRPr lang="en-US" dirty="0"/>
          </a:p>
          <a:p>
            <a:r>
              <a:rPr lang="en-US" dirty="0"/>
              <a:t>Government and Utility Incentives</a:t>
            </a:r>
          </a:p>
          <a:p>
            <a:endParaRPr lang="en-US" dirty="0"/>
          </a:p>
          <a:p>
            <a:r>
              <a:rPr lang="en-US" b="1" dirty="0"/>
              <a:t>Collaboration between all Stakeholders</a:t>
            </a:r>
          </a:p>
          <a:p>
            <a:endParaRPr lang="en-US" dirty="0"/>
          </a:p>
        </p:txBody>
      </p:sp>
      <p:pic>
        <p:nvPicPr>
          <p:cNvPr id="6" name="Picture 2" descr="Are You Educating Your Employees About Your Employee Benefits? - Glassdoor  for Employers">
            <a:extLst>
              <a:ext uri="{FF2B5EF4-FFF2-40B4-BE49-F238E27FC236}">
                <a16:creationId xmlns:a16="http://schemas.microsoft.com/office/drawing/2014/main" id="{E2625661-0B16-F820-F354-A59A76C0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11766" y="950176"/>
            <a:ext cx="4178157" cy="27887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Hands of international coworkers putting colorful puzzles together">
            <a:extLst>
              <a:ext uri="{FF2B5EF4-FFF2-40B4-BE49-F238E27FC236}">
                <a16:creationId xmlns:a16="http://schemas.microsoft.com/office/drawing/2014/main" id="{295ACDB6-60F4-7EF3-81EB-CB2DCA08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731" y="3944107"/>
            <a:ext cx="3990226" cy="26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32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20C0-900D-01A8-A4E0-F0E5D81C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7" name="Content Placeholder 6" descr="A colorful question marks and question marks&#10;&#10;Description automatically generated">
            <a:extLst>
              <a:ext uri="{FF2B5EF4-FFF2-40B4-BE49-F238E27FC236}">
                <a16:creationId xmlns:a16="http://schemas.microsoft.com/office/drawing/2014/main" id="{FB7C343D-A899-0152-A390-14AC2B8CD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9718" y="391736"/>
            <a:ext cx="7451028" cy="62837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FB181C-6CCC-CF00-B6E6-A8151E1D8CD8}"/>
              </a:ext>
            </a:extLst>
          </p:cNvPr>
          <p:cNvSpPr txBox="1"/>
          <p:nvPr/>
        </p:nvSpPr>
        <p:spPr>
          <a:xfrm>
            <a:off x="5399328" y="5314122"/>
            <a:ext cx="6396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 tooltip="https://satisfyingretirement.blogspot.com/2018/04/being-single-and-retired.html"/>
              </a:rPr>
              <a:t>This Photo</a:t>
            </a:r>
            <a:r>
              <a:rPr lang="en-US" sz="700" dirty="0"/>
              <a:t> by Unknown Author is licensed under </a:t>
            </a:r>
            <a:r>
              <a:rPr lang="en-US" sz="700" dirty="0">
                <a:hlinkClick r:id="rId4" tooltip="https://creativecommons.org/licenses/by-nd/3.0/"/>
              </a:rPr>
              <a:t>CC BY-ND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7031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9B70C5-9BB6-4678-84B1-EB9172DD29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84" y="1779160"/>
            <a:ext cx="3956645" cy="4154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Key Aspects of EPRI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936026" y="1347628"/>
            <a:ext cx="5424862" cy="1631216"/>
          </a:xfrm>
          <a:prstGeom prst="rect">
            <a:avLst/>
          </a:prstGeom>
        </p:spPr>
        <p:txBody>
          <a:bodyPr>
            <a:noAutofit/>
          </a:bodyPr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286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798513" indent="-1666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196975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487488" indent="-1746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800" b="1" kern="0" dirty="0">
                <a:solidFill>
                  <a:srgbClr val="D38D19"/>
                </a:solidFill>
                <a:latin typeface="+mj-lt"/>
              </a:rPr>
              <a:t>Collaborative</a:t>
            </a:r>
            <a:br>
              <a:rPr lang="en-US" kern="0" dirty="0"/>
            </a:br>
            <a:r>
              <a:rPr lang="en-US" kern="0" dirty="0"/>
              <a:t>Bring together scientists, engineers, academic researchers, and industry experts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936026" y="3015096"/>
            <a:ext cx="542486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286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798513" indent="-1666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196975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487488" indent="-1746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800" b="1" kern="0" dirty="0">
                <a:solidFill>
                  <a:srgbClr val="0076A5"/>
                </a:solidFill>
                <a:latin typeface="+mj-lt"/>
              </a:rPr>
              <a:t>Independent</a:t>
            </a:r>
            <a:br>
              <a:rPr lang="en-US" kern="0" dirty="0"/>
            </a:br>
            <a:r>
              <a:rPr lang="en-US" kern="0" dirty="0"/>
              <a:t>Objective, scientifically based results address reliability, efficiency, affordability, health, safety, and the environment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936026" y="5033004"/>
            <a:ext cx="542486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303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286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798513" indent="-1666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196975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487488" indent="-1746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800" b="1" kern="0" dirty="0">
                <a:solidFill>
                  <a:srgbClr val="198947"/>
                </a:solidFill>
                <a:latin typeface="+mj-lt"/>
              </a:rPr>
              <a:t>Nonprofit</a:t>
            </a:r>
            <a:br>
              <a:rPr lang="en-US" kern="0" dirty="0"/>
            </a:br>
            <a:r>
              <a:rPr lang="en-US" kern="0" dirty="0"/>
              <a:t>Chartered to serve the public benefit</a:t>
            </a:r>
          </a:p>
        </p:txBody>
      </p:sp>
    </p:spTree>
    <p:extLst>
      <p:ext uri="{BB962C8B-B14F-4D97-AF65-F5344CB8AC3E}">
        <p14:creationId xmlns:p14="http://schemas.microsoft.com/office/powerpoint/2010/main" val="365002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3CC7-EF76-47EF-B5DC-2A4EE798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8D14-CC7E-4889-9492-8D7B2FFF7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Ammi Amarnath</a:t>
            </a:r>
          </a:p>
          <a:p>
            <a:pPr marL="0" indent="0" algn="ctr">
              <a:buNone/>
            </a:pPr>
            <a:r>
              <a:rPr lang="en-US" dirty="0"/>
              <a:t>Principal Technical Executive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aamarnath@epri.com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+1 (650</a:t>
            </a:r>
            <a:r>
              <a:rPr lang="en-US"/>
              <a:t>) 855-1007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49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29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DE75-8139-48F0-A439-6226A671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Decarbonization in Industry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D0C0B-101C-46D2-971B-96962B699AAF}"/>
              </a:ext>
            </a:extLst>
          </p:cNvPr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18EE3A96-DD56-4E97-A1A1-C9CC93324B81}"/>
              </a:ext>
            </a:extLst>
          </p:cNvPr>
          <p:cNvSpPr/>
          <p:nvPr/>
        </p:nvSpPr>
        <p:spPr>
          <a:xfrm>
            <a:off x="79513" y="6602042"/>
            <a:ext cx="10972800" cy="18415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ADBFA176-36BB-43FE-A25F-DAFADE90B5DF}"/>
              </a:ext>
            </a:extLst>
          </p:cNvPr>
          <p:cNvSpPr txBox="1"/>
          <p:nvPr/>
        </p:nvSpPr>
        <p:spPr>
          <a:xfrm>
            <a:off x="1892567" y="6586395"/>
            <a:ext cx="1220110" cy="21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www.epri.com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F437138A-73A8-417C-873D-FF49A930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93" y="6586395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4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A928A213-08F2-4D5C-B0CA-F8A65EFC3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665" y="6602042"/>
            <a:ext cx="896471" cy="18288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9AF086-E3EC-6E91-3327-A6B3D051E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136" y="1111858"/>
            <a:ext cx="5577840" cy="539496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+mn-lt"/>
              </a:rPr>
              <a:t>Efficiency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Electrification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>
                <a:solidFill>
                  <a:srgbClr val="7030A0"/>
                </a:solidFill>
                <a:latin typeface="+mn-lt"/>
              </a:rPr>
              <a:t>Low Carbon Fuels</a:t>
            </a:r>
            <a:r>
              <a:rPr lang="en-US" sz="2400" b="1" dirty="0">
                <a:latin typeface="+mn-lt"/>
              </a:rPr>
              <a:t>, &amp; Carbon Capture in Process Heating</a:t>
            </a:r>
            <a:endParaRPr lang="en-US" sz="2400" b="1" dirty="0">
              <a:solidFill>
                <a:srgbClr val="7030A0"/>
              </a:solidFill>
              <a:latin typeface="+mn-lt"/>
            </a:endParaRPr>
          </a:p>
          <a:p>
            <a:r>
              <a:rPr lang="en-US" sz="2400" dirty="0">
                <a:solidFill>
                  <a:srgbClr val="00B050"/>
                </a:solidFill>
                <a:latin typeface="+mn-lt"/>
              </a:rPr>
              <a:t>Process Integration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Pinch Technology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Waste Heat Recovery and Reuse</a:t>
            </a: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Industrial Heat Pumps</a:t>
            </a:r>
          </a:p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Electric-Driven Process Heating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MW, RF, IR, Acoustic, Ohmic etc.</a:t>
            </a:r>
          </a:p>
          <a:p>
            <a:r>
              <a:rPr lang="en-US" sz="2400" dirty="0">
                <a:solidFill>
                  <a:srgbClr val="7030A0"/>
                </a:solidFill>
                <a:latin typeface="+mn-lt"/>
              </a:rPr>
              <a:t>Low Carbon Fuels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Hydrogen, Ammonia etc.</a:t>
            </a:r>
          </a:p>
          <a:p>
            <a:r>
              <a:rPr lang="en-US" sz="2400" dirty="0">
                <a:latin typeface="+mn-lt"/>
              </a:rPr>
              <a:t>Carbon Capture &amp; Utilization</a:t>
            </a:r>
          </a:p>
          <a:p>
            <a:pPr lvl="1"/>
            <a:r>
              <a:rPr lang="en-US" dirty="0"/>
              <a:t>Storage, Chemical Synthesis etc.</a:t>
            </a:r>
            <a:endParaRPr lang="en-US" dirty="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5BD053-771F-6BA9-D850-202E622BBA22}"/>
              </a:ext>
            </a:extLst>
          </p:cNvPr>
          <p:cNvSpPr/>
          <p:nvPr/>
        </p:nvSpPr>
        <p:spPr bwMode="auto">
          <a:xfrm>
            <a:off x="9106648" y="5310080"/>
            <a:ext cx="2575145" cy="587362"/>
          </a:xfrm>
          <a:prstGeom prst="rect">
            <a:avLst/>
          </a:prstGeom>
          <a:solidFill>
            <a:srgbClr val="0062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indent="-219075" algn="ctr"/>
            <a:r>
              <a:rPr lang="en-US" b="1" dirty="0">
                <a:solidFill>
                  <a:schemeClr val="bg1"/>
                </a:solidFill>
                <a:latin typeface="+mn-lt"/>
              </a:rPr>
              <a:t>Heat Recovery HP/Chiller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7" name="Picture 2" descr="Basics of Induction Heating Technology - Radyne Corporation">
            <a:extLst>
              <a:ext uri="{FF2B5EF4-FFF2-40B4-BE49-F238E27FC236}">
                <a16:creationId xmlns:a16="http://schemas.microsoft.com/office/drawing/2014/main" id="{4668A112-065D-37DC-A8FF-969050AC1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8338" y="4335161"/>
            <a:ext cx="3415599" cy="22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69CA3BA0-B575-FE76-32B9-3FE61989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388" y="1144203"/>
            <a:ext cx="2808287" cy="2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hlinkClick r:id="rId6"/>
            <a:extLst>
              <a:ext uri="{FF2B5EF4-FFF2-40B4-BE49-F238E27FC236}">
                <a16:creationId xmlns:a16="http://schemas.microsoft.com/office/drawing/2014/main" id="{D47E3513-18A4-0DED-EF82-C10FB25D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674" y="1144203"/>
            <a:ext cx="2079625" cy="30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5480DF-5426-0DB7-22BB-C022B6D3D2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350" y="3774353"/>
            <a:ext cx="3415600" cy="15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>
            <a:extLst>
              <a:ext uri="{FF2B5EF4-FFF2-40B4-BE49-F238E27FC236}">
                <a16:creationId xmlns:a16="http://schemas.microsoft.com/office/drawing/2014/main" id="{9233B1CF-2B52-40FF-88AD-E7463357C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Pinch Analysis – Efficiency is the Lowest Hanging Fruit!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A35D3-132E-4A1B-FAB8-8E45C9991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altLang="en-US" sz="2400" dirty="0"/>
              <a:t>Minimize heat loss by thermal energy optimization technique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altLang="en-US" sz="2400" dirty="0"/>
              <a:t>Matching hot streams with cold streams via optimum heat recovery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altLang="en-US" sz="2400" dirty="0"/>
              <a:t>Minimize reliance on external energy inputs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altLang="en-US" sz="2400" dirty="0"/>
              <a:t>Pinch temperature (where heating and cooling curves come close together) defines an industrial site’s unique heat distribution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altLang="en-US" b="1" dirty="0"/>
              <a:t>Pinch Analysis also provides amount of waste heat that can be recovered by Industrial Heat Pumps</a:t>
            </a:r>
            <a:endParaRPr lang="en-US" altLang="en-US" sz="24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BA770C-181A-8FC4-F52B-EFFB907C4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EPRI and US DOE Championed “Pinch Technology” in 1990s</a:t>
            </a:r>
          </a:p>
        </p:txBody>
      </p:sp>
      <p:pic>
        <p:nvPicPr>
          <p:cNvPr id="1350660" name="Picture 4">
            <a:extLst>
              <a:ext uri="{FF2B5EF4-FFF2-40B4-BE49-F238E27FC236}">
                <a16:creationId xmlns:a16="http://schemas.microsoft.com/office/drawing/2014/main" id="{4C020EB2-D9E8-4E2E-8340-140A29857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"/>
          <a:stretch>
            <a:fillRect/>
          </a:stretch>
        </p:blipFill>
        <p:spPr bwMode="auto">
          <a:xfrm>
            <a:off x="6439841" y="1482389"/>
            <a:ext cx="5084762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C877C-BC81-477F-9CF1-C0DEA1D17942}"/>
              </a:ext>
            </a:extLst>
          </p:cNvPr>
          <p:cNvSpPr txBox="1"/>
          <p:nvPr/>
        </p:nvSpPr>
        <p:spPr>
          <a:xfrm>
            <a:off x="8061750" y="5333761"/>
            <a:ext cx="227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EPRI Report CU-6775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AF57-652D-DB8A-7179-3A6E271F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Opportunities to Use Low Temperature Industrial Waste 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9AE1-5F00-767F-3C55-8379EEB89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Low-temperature waste heat streams available abundantly in industries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 waste heat are at temperatures in the 70-80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 range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Sources of waste heat: chillers, cooling processes, return steam condensate going to drainage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industries needs low-pressure steam in 120-15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 range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Industry applications: food manufacturing (e.g., bakeries, dairy etc.), paper, chemical, and textiles</a:t>
            </a:r>
          </a:p>
        </p:txBody>
      </p:sp>
      <p:pic>
        <p:nvPicPr>
          <p:cNvPr id="5" name="Picture 4" descr="Oil refinery against blue sky">
            <a:extLst>
              <a:ext uri="{FF2B5EF4-FFF2-40B4-BE49-F238E27FC236}">
                <a16:creationId xmlns:a16="http://schemas.microsoft.com/office/drawing/2014/main" id="{281CCE8B-DC6A-7E50-3EE3-F928FFE1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9" r="11704" b="-2"/>
          <a:stretch/>
        </p:blipFill>
        <p:spPr>
          <a:xfrm>
            <a:off x="5997218" y="1179445"/>
            <a:ext cx="5829022" cy="4821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35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AF54-BC17-730B-8DD4-40BA4F25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Industrial Process Heat is Below 150 </a:t>
            </a:r>
            <a:r>
              <a:rPr lang="en-US" baseline="30000" dirty="0"/>
              <a:t>0</a:t>
            </a:r>
            <a:r>
              <a:rPr lang="en-US" dirty="0"/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3EB82-2B4D-6DE2-AE9E-26B11835905B}"/>
              </a:ext>
            </a:extLst>
          </p:cNvPr>
          <p:cNvSpPr txBox="1"/>
          <p:nvPr/>
        </p:nvSpPr>
        <p:spPr>
          <a:xfrm>
            <a:off x="8980402" y="6379339"/>
            <a:ext cx="235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Data Source: McMillan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D1136-A45A-8601-8B12-296A66FD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13" y="1212598"/>
            <a:ext cx="9245173" cy="52329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066C40-844C-7598-43BE-0529E31BF8F5}"/>
              </a:ext>
            </a:extLst>
          </p:cNvPr>
          <p:cNvSpPr/>
          <p:nvPr/>
        </p:nvSpPr>
        <p:spPr>
          <a:xfrm rot="16200000">
            <a:off x="4376817" y="5186057"/>
            <a:ext cx="857155" cy="6518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0C4755-302B-7A5D-899B-51018383F5C0}"/>
              </a:ext>
            </a:extLst>
          </p:cNvPr>
          <p:cNvSpPr/>
          <p:nvPr/>
        </p:nvSpPr>
        <p:spPr>
          <a:xfrm>
            <a:off x="8026615" y="3362325"/>
            <a:ext cx="2590800" cy="93345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EE9A82-E574-47A1-3DA1-8467D8B7C3D7}"/>
              </a:ext>
            </a:extLst>
          </p:cNvPr>
          <p:cNvSpPr/>
          <p:nvPr/>
        </p:nvSpPr>
        <p:spPr>
          <a:xfrm rot="5400000">
            <a:off x="5286054" y="4895529"/>
            <a:ext cx="1457325" cy="79121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89C62B-91EA-E4A5-1026-CE3C2E094D82}"/>
              </a:ext>
            </a:extLst>
          </p:cNvPr>
          <p:cNvSpPr/>
          <p:nvPr/>
        </p:nvSpPr>
        <p:spPr>
          <a:xfrm rot="5400000">
            <a:off x="2250861" y="4257675"/>
            <a:ext cx="2590800" cy="93345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365B2E-E27A-FB6B-3122-BF032B3DB958}"/>
              </a:ext>
            </a:extLst>
          </p:cNvPr>
          <p:cNvSpPr/>
          <p:nvPr/>
        </p:nvSpPr>
        <p:spPr>
          <a:xfrm rot="16200000">
            <a:off x="6612468" y="4902103"/>
            <a:ext cx="1244756" cy="8322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C0773C-302A-DAD0-5247-39EC4B0237A5}"/>
              </a:ext>
            </a:extLst>
          </p:cNvPr>
          <p:cNvCxnSpPr>
            <a:stCxn id="6" idx="2"/>
          </p:cNvCxnSpPr>
          <p:nvPr/>
        </p:nvCxnSpPr>
        <p:spPr>
          <a:xfrm flipH="1">
            <a:off x="4012986" y="3829050"/>
            <a:ext cx="4013629" cy="4667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EE1E47-A9CC-7400-AD06-805D88559C64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4805395" y="4159074"/>
            <a:ext cx="3600634" cy="9243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527DFA-7D14-3F85-AB8D-438B9D168117}"/>
              </a:ext>
            </a:extLst>
          </p:cNvPr>
          <p:cNvCxnSpPr>
            <a:cxnSpLocks/>
            <a:endCxn id="7" idx="1"/>
          </p:cNvCxnSpPr>
          <p:nvPr/>
        </p:nvCxnSpPr>
        <p:spPr>
          <a:xfrm flipH="1">
            <a:off x="6294454" y="4270122"/>
            <a:ext cx="2726241" cy="5057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2C06DA-92E4-91B0-AFD1-1C93D79FF899}"/>
              </a:ext>
            </a:extLst>
          </p:cNvPr>
          <p:cNvCxnSpPr>
            <a:cxnSpLocks/>
            <a:endCxn id="9" idx="5"/>
          </p:cNvCxnSpPr>
          <p:nvPr/>
        </p:nvCxnSpPr>
        <p:spPr>
          <a:xfrm flipH="1">
            <a:off x="7529073" y="4302472"/>
            <a:ext cx="1792942" cy="5756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50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D226D-7C6C-87E4-A293-860D18E4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Heat Pumps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B4A60-E9D1-1585-A6DA-3961B46A4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IEA Estimates 500 MW IHPs Needed per Month for Next 30 Years!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8DB4A8-685E-256F-655D-9F196B03D7CA}"/>
              </a:ext>
            </a:extLst>
          </p:cNvPr>
          <p:cNvSpPr txBox="1">
            <a:spLocks/>
          </p:cNvSpPr>
          <p:nvPr/>
        </p:nvSpPr>
        <p:spPr bwMode="auto">
          <a:xfrm>
            <a:off x="365760" y="1224206"/>
            <a:ext cx="5577840" cy="442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600" kern="0" dirty="0"/>
              <a:t>Are electrically driven devices that efficiently provide high temperature water and steam for industrial processes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6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kern="0" dirty="0"/>
              <a:t>Environmentally friendly alternative to traditional heating systems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6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kern="0" dirty="0"/>
              <a:t>Safer than combustion-based heating</a:t>
            </a:r>
          </a:p>
        </p:txBody>
      </p:sp>
      <p:pic>
        <p:nvPicPr>
          <p:cNvPr id="8" name="Picture 7" descr="Diagram of a diagram of a heat exchanger&#10;&#10;Description automatically generated">
            <a:extLst>
              <a:ext uri="{FF2B5EF4-FFF2-40B4-BE49-F238E27FC236}">
                <a16:creationId xmlns:a16="http://schemas.microsoft.com/office/drawing/2014/main" id="{D927388A-0C21-0662-DCF1-D0DF81283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" r="5356"/>
          <a:stretch/>
        </p:blipFill>
        <p:spPr>
          <a:xfrm>
            <a:off x="6559826" y="1005840"/>
            <a:ext cx="5235934" cy="454925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94584-7021-6955-439C-A9AABD3FBA58}"/>
              </a:ext>
            </a:extLst>
          </p:cNvPr>
          <p:cNvSpPr txBox="1"/>
          <p:nvPr/>
        </p:nvSpPr>
        <p:spPr>
          <a:xfrm>
            <a:off x="5943600" y="5546309"/>
            <a:ext cx="588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Source: </a:t>
            </a:r>
            <a:r>
              <a:rPr lang="en-US" sz="1200" dirty="0" err="1">
                <a:solidFill>
                  <a:schemeClr val="tx1"/>
                </a:solidFill>
                <a:latin typeface="+mn-lt"/>
              </a:rPr>
              <a:t>Arpagaus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, C. et al., Potential Impact of Industrial HTHPs on the European Market</a:t>
            </a:r>
          </a:p>
        </p:txBody>
      </p:sp>
    </p:spTree>
    <p:extLst>
      <p:ext uri="{BB962C8B-B14F-4D97-AF65-F5344CB8AC3E}">
        <p14:creationId xmlns:p14="http://schemas.microsoft.com/office/powerpoint/2010/main" val="100915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E8D4-F88F-37EC-1FFE-854FE767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EPRI’s History in Industrial Heat Pump Space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92867657-AAE3-ACF4-125C-883FEEA677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165" y="1006475"/>
            <a:ext cx="4149032" cy="5394325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08A094D-19F0-6761-C0DB-6C5D195E3A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06" y="1006475"/>
            <a:ext cx="4451577" cy="539488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3714011"/>
      </p:ext>
    </p:extLst>
  </p:cSld>
  <p:clrMapOvr>
    <a:masterClrMapping/>
  </p:clrMapOvr>
</p:sld>
</file>

<file path=ppt/theme/theme1.xml><?xml version="1.0" encoding="utf-8"?>
<a:theme xmlns:a="http://schemas.openxmlformats.org/drawingml/2006/main" name="EPRI 2025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" id="{304FDAA7-DEBC-0745-8CB1-C894B0081C8D}" vid="{F29CC6F1-4DCF-554E-86C3-31B54691A621}"/>
    </a:ext>
  </a:extLst>
</a:theme>
</file>

<file path=ppt/theme/theme2.xml><?xml version="1.0" encoding="utf-8"?>
<a:theme xmlns:a="http://schemas.openxmlformats.org/drawingml/2006/main" name="EPRI 2025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" id="{304FDAA7-DEBC-0745-8CB1-C894B0081C8D}" vid="{7E8F6D84-6301-944F-BA1F-8D16B2751E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 PowerPoint Template (2)</Template>
  <TotalTime>199</TotalTime>
  <Words>1352</Words>
  <Application>Microsoft Office PowerPoint</Application>
  <PresentationFormat>Widescreen</PresentationFormat>
  <Paragraphs>247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Century Gothic</vt:lpstr>
      <vt:lpstr>Franklin Gothic Book</vt:lpstr>
      <vt:lpstr>Wingdings</vt:lpstr>
      <vt:lpstr>EPRI 2025 Standard Template - LIGHT</vt:lpstr>
      <vt:lpstr>EPRI 2025 Standard Template - DARK</vt:lpstr>
      <vt:lpstr>Industrial Heat Pumps</vt:lpstr>
      <vt:lpstr>PowerPoint Presentation</vt:lpstr>
      <vt:lpstr>Three Key Aspects of EPRI</vt:lpstr>
      <vt:lpstr>Opportunities for Decarbonization in Industry</vt:lpstr>
      <vt:lpstr>Pinch Analysis – Efficiency is the Lowest Hanging Fruit!</vt:lpstr>
      <vt:lpstr>Opportunities to Use Low Temperature Industrial Waste Heat</vt:lpstr>
      <vt:lpstr>Significant Industrial Process Heat is Below 150 0C</vt:lpstr>
      <vt:lpstr>Industrial Heat Pumps</vt:lpstr>
      <vt:lpstr>EPRI’s History in Industrial Heat Pump Space</vt:lpstr>
      <vt:lpstr>EPRI’s History in Industrial Heat Pumps (Continued)</vt:lpstr>
      <vt:lpstr>Players in the Industrial Heat Pumps Space (1 of 3)</vt:lpstr>
      <vt:lpstr>Players in the Industrial Heat Pumps Space (2 of 3)</vt:lpstr>
      <vt:lpstr>Players in the Industrial Heat Pumps Space (3 of 3)</vt:lpstr>
      <vt:lpstr>Some Industrial HP Successes in the U.S. (&lt;100 0C)</vt:lpstr>
      <vt:lpstr>Other Installations in the U.S. (&lt;100 0C)</vt:lpstr>
      <vt:lpstr>EPRI Project: Low-Cost Steam Generating High Temp Heat Pump </vt:lpstr>
      <vt:lpstr>Photos of the 30 kW Prototype System </vt:lpstr>
      <vt:lpstr>Photos of Breadboard and Prototype System</vt:lpstr>
      <vt:lpstr>Prototype System Test Results </vt:lpstr>
      <vt:lpstr>Europe’s Bamboo Project – Demo at Arcelor Mittal</vt:lpstr>
      <vt:lpstr>Global IHP Market Size</vt:lpstr>
      <vt:lpstr>HTHP Developments….Global Snapshot</vt:lpstr>
      <vt:lpstr>HTHP Developments….USA Snapshot</vt:lpstr>
      <vt:lpstr>Barriers for Industrial Heat Pump Adoption in USA</vt:lpstr>
      <vt:lpstr>Overcoming Market Barriers  </vt:lpstr>
      <vt:lpstr>Government Grants for Industrial Heat Pumps - Examples</vt:lpstr>
      <vt:lpstr>Heat Pumps and the Grid – A Consideration</vt:lpstr>
      <vt:lpstr>Summary of Needs</vt:lpstr>
      <vt:lpstr>Questions? </vt:lpstr>
      <vt:lpstr>Thank You!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Randy Martin</cp:lastModifiedBy>
  <cp:revision>2</cp:revision>
  <dcterms:created xsi:type="dcterms:W3CDTF">2025-04-24T05:16:49Z</dcterms:created>
  <dcterms:modified xsi:type="dcterms:W3CDTF">2025-04-24T22:28:58Z</dcterms:modified>
  <cp:category/>
</cp:coreProperties>
</file>